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78" y="-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EAC452-F8A5-424E-A98B-1C9C04470125}"/>
              </a:ext>
            </a:extLst>
          </p:cNvPr>
          <p:cNvSpPr txBox="1"/>
          <p:nvPr/>
        </p:nvSpPr>
        <p:spPr>
          <a:xfrm>
            <a:off x="3144896" y="124450"/>
            <a:ext cx="6505448" cy="73866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Nursery 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SUMMER 1  </a:t>
            </a:r>
            <a:r>
              <a:rPr lang="en-GB" sz="1400" b="1" u="sng" dirty="0" smtClean="0">
                <a:latin typeface="Comic Sans MS" panose="030F0702030302020204" pitchFamily="66" charset="0"/>
              </a:rPr>
              <a:t>22</a:t>
            </a:r>
            <a:r>
              <a:rPr lang="en-GB" sz="1400" b="1" u="sng" dirty="0" smtClean="0">
                <a:latin typeface="Comic Sans MS" panose="030F0702030302020204" pitchFamily="66" charset="0"/>
              </a:rPr>
              <a:t>.04.25-23.05.25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will I be learning this half term?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5BB5BDB-CA4E-465F-AA87-BC86730E5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342759"/>
              </p:ext>
            </p:extLst>
          </p:nvPr>
        </p:nvGraphicFramePr>
        <p:xfrm>
          <a:off x="10580645" y="3564343"/>
          <a:ext cx="1241364" cy="333651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41364">
                  <a:extLst>
                    <a:ext uri="{9D8B030D-6E8A-4147-A177-3AD203B41FA5}">
                      <a16:colId xmlns:a16="http://schemas.microsoft.com/office/drawing/2014/main" val="50766947"/>
                    </a:ext>
                  </a:extLst>
                </a:gridCol>
              </a:tblGrid>
              <a:tr h="59264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Ink Free" panose="03080402000500000000" pitchFamily="66" charset="0"/>
                        </a:rPr>
                        <a:t>Key </a:t>
                      </a: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Vocabulary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smtClean="0">
                          <a:latin typeface="Ink Free" panose="03080402000500000000" pitchFamily="66" charset="0"/>
                        </a:rPr>
                        <a:t>Cover/Spine/Title</a:t>
                      </a:r>
                      <a:r>
                        <a:rPr lang="en-GB" sz="1200" b="0" baseline="0" smtClean="0">
                          <a:latin typeface="Ink Free" panose="03080402000500000000" pitchFamily="66" charset="0"/>
                        </a:rPr>
                        <a:t>/Blurb/Author</a:t>
                      </a:r>
                      <a:endParaRPr lang="en-GB" sz="1200" b="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056404"/>
                  </a:ext>
                </a:extLst>
              </a:tr>
              <a:tr h="31969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Insect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731455"/>
                  </a:ext>
                </a:extLst>
              </a:tr>
              <a:tr h="319693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Pet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400979"/>
                  </a:ext>
                </a:extLst>
              </a:tr>
              <a:tr h="319693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Habitat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722435"/>
                  </a:ext>
                </a:extLst>
              </a:tr>
              <a:tr h="143928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Wildlife/Wild</a:t>
                      </a:r>
                      <a:endParaRPr lang="en-GB" sz="1200" dirty="0" smtClean="0">
                        <a:latin typeface="Ink Free" panose="03080402000500000000" pitchFamily="66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 smtClean="0">
                        <a:latin typeface="Ink Free" panose="03080402000500000000" pitchFamily="66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 smtClean="0">
                          <a:latin typeface="Ink Free" panose="03080402000500000000" pitchFamily="66" charset="0"/>
                        </a:rPr>
                        <a:t>Subitise</a:t>
                      </a:r>
                      <a:endParaRPr lang="en-GB" sz="1200" dirty="0" smtClean="0">
                        <a:latin typeface="Ink Free" panose="03080402000500000000" pitchFamily="66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Light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Heavy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Full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Empty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26245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078B7C6-8360-44D3-9258-FE0053C4CED2}"/>
              </a:ext>
            </a:extLst>
          </p:cNvPr>
          <p:cNvSpPr txBox="1"/>
          <p:nvPr/>
        </p:nvSpPr>
        <p:spPr>
          <a:xfrm>
            <a:off x="204699" y="156214"/>
            <a:ext cx="3575545" cy="2677656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SassoonPrimaryType" pitchFamily="2" charset="0"/>
              </a:rPr>
              <a:t>C&amp;L, Phonics &amp; </a:t>
            </a:r>
            <a:r>
              <a:rPr lang="en-GB" sz="1200" b="1" u="sng" dirty="0" smtClean="0">
                <a:latin typeface="SassoonPrimaryType" pitchFamily="2" charset="0"/>
              </a:rPr>
              <a:t>Literacy</a:t>
            </a:r>
            <a:r>
              <a:rPr lang="en-GB" sz="1200" dirty="0" smtClean="0">
                <a:latin typeface="SassoonPrimaryType" pitchFamily="2" charset="0"/>
              </a:rPr>
              <a:t>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understand/follow </a:t>
            </a:r>
            <a:r>
              <a:rPr lang="en-GB" sz="1200" dirty="0">
                <a:latin typeface="SassoonPrimaryType" pitchFamily="2" charset="0"/>
              </a:rPr>
              <a:t>simple instructions, questions and commands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and retell the story ‘The Very Hungry Caterpillar’.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and use vocabulary linked to </a:t>
            </a:r>
            <a:r>
              <a:rPr lang="en-GB" sz="1200" dirty="0" smtClean="0">
                <a:latin typeface="SassoonPrimaryType" pitchFamily="2" charset="0"/>
              </a:rPr>
              <a:t>the </a:t>
            </a:r>
            <a:r>
              <a:rPr lang="en-GB" sz="1200" dirty="0">
                <a:latin typeface="SassoonPrimaryType" pitchFamily="2" charset="0"/>
              </a:rPr>
              <a:t>theme ‘Magnificent </a:t>
            </a:r>
            <a:r>
              <a:rPr lang="en-GB" sz="1200" dirty="0" smtClean="0">
                <a:latin typeface="SassoonPrimaryType" pitchFamily="2" charset="0"/>
              </a:rPr>
              <a:t>Mini-beasts</a:t>
            </a:r>
            <a:r>
              <a:rPr lang="en-GB" sz="1200" dirty="0">
                <a:latin typeface="SassoonPrimaryType" pitchFamily="2" charset="0"/>
              </a:rPr>
              <a:t>’ including wild</a:t>
            </a:r>
            <a:r>
              <a:rPr lang="en-GB" sz="1200" dirty="0" smtClean="0">
                <a:latin typeface="SassoonPrimaryType" pitchFamily="2" charset="0"/>
              </a:rPr>
              <a:t>,, </a:t>
            </a:r>
            <a:r>
              <a:rPr lang="en-GB" sz="1200" dirty="0">
                <a:latin typeface="SassoonPrimaryType" pitchFamily="2" charset="0"/>
              </a:rPr>
              <a:t>habitat, </a:t>
            </a:r>
            <a:r>
              <a:rPr lang="en-GB" sz="1200" dirty="0" smtClean="0">
                <a:latin typeface="SassoonPrimaryType" pitchFamily="2" charset="0"/>
              </a:rPr>
              <a:t>wildlife.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develop oral blending and segmenting of sounds in words.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know the Super </a:t>
            </a:r>
            <a:r>
              <a:rPr lang="en-GB" sz="1200" dirty="0">
                <a:latin typeface="SassoonPrimaryType" pitchFamily="2" charset="0"/>
              </a:rPr>
              <a:t>S</a:t>
            </a:r>
            <a:r>
              <a:rPr lang="en-GB" sz="1200" dirty="0" smtClean="0">
                <a:latin typeface="SassoonPrimaryType" pitchFamily="2" charset="0"/>
              </a:rPr>
              <a:t>onic Phonics rhymes and pictures for the letters S, A,T,P,I,N,M,D,G,O,C,K.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be able to write the initial sound of my name.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200" dirty="0" smtClean="0">
              <a:latin typeface="SassoonPrimaryType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3870573" y="3622929"/>
            <a:ext cx="3736101" cy="3046988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SassoonPrimaryType" pitchFamily="2" charset="0"/>
              </a:rPr>
              <a:t>Understanding the </a:t>
            </a:r>
            <a:r>
              <a:rPr lang="en-GB" sz="1200" b="1" u="sng" dirty="0" smtClean="0">
                <a:latin typeface="SassoonPrimaryType" pitchFamily="2" charset="0"/>
              </a:rPr>
              <a:t>World</a:t>
            </a:r>
          </a:p>
          <a:p>
            <a:pPr algn="ctr"/>
            <a:endParaRPr lang="en-GB" sz="1200" b="1" u="sng" dirty="0" smtClean="0">
              <a:latin typeface="SassoonPrimaryType" pitchFamily="2" charset="0"/>
            </a:endParaRPr>
          </a:p>
          <a:p>
            <a:r>
              <a:rPr lang="en-GB" sz="1200" b="1" u="sng" dirty="0" smtClean="0">
                <a:latin typeface="SassoonPrimaryType" pitchFamily="2" charset="0"/>
              </a:rPr>
              <a:t>PAST &amp; PRESENT- </a:t>
            </a: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find out about the Kings coronation and how Queen Elizabeth was on the throne before him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r>
              <a:rPr lang="en-GB" sz="1200" b="1" u="sng" dirty="0" smtClean="0">
                <a:latin typeface="SassoonPrimaryType" pitchFamily="2" charset="0"/>
              </a:rPr>
              <a:t>PEOPLE, CULTURE AND COMMUNITIES CHILDREN</a:t>
            </a:r>
            <a:r>
              <a:rPr lang="en-GB" sz="1200" dirty="0" smtClean="0">
                <a:latin typeface="SassoonPrimaryType" pitchFamily="2" charset="0"/>
              </a:rPr>
              <a:t>-I will </a:t>
            </a:r>
            <a:r>
              <a:rPr lang="en-GB" sz="1200" dirty="0">
                <a:latin typeface="SassoonPrimaryType" pitchFamily="2" charset="0"/>
              </a:rPr>
              <a:t>learn from visitors of various occupations </a:t>
            </a:r>
            <a:r>
              <a:rPr lang="en-GB" sz="1200" dirty="0" smtClean="0">
                <a:latin typeface="SassoonPrimaryType" pitchFamily="2" charset="0"/>
              </a:rPr>
              <a:t>such as: </a:t>
            </a:r>
            <a:r>
              <a:rPr lang="en-GB" sz="1200" dirty="0">
                <a:latin typeface="SassoonPrimaryType" pitchFamily="2" charset="0"/>
              </a:rPr>
              <a:t>a plumber, farmer, </a:t>
            </a:r>
            <a:r>
              <a:rPr lang="en-GB" sz="1200" dirty="0" smtClean="0">
                <a:latin typeface="SassoonPrimaryType" pitchFamily="2" charset="0"/>
              </a:rPr>
              <a:t>vet.</a:t>
            </a:r>
          </a:p>
          <a:p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listen to a selection of bible stories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r>
              <a:rPr lang="en-GB" sz="1200" b="1" u="sng" dirty="0" smtClean="0">
                <a:latin typeface="SassoonPrimaryType" pitchFamily="2" charset="0"/>
              </a:rPr>
              <a:t>THE NATURAL WORLD</a:t>
            </a:r>
            <a:r>
              <a:rPr lang="en-GB" sz="1200" dirty="0" smtClean="0">
                <a:latin typeface="SassoonPrimaryType" pitchFamily="2" charset="0"/>
              </a:rPr>
              <a:t>-I </a:t>
            </a:r>
            <a:r>
              <a:rPr lang="en-GB" sz="1200" dirty="0">
                <a:latin typeface="SassoonPrimaryType" pitchFamily="2" charset="0"/>
              </a:rPr>
              <a:t>will know that a butterfly comes from an egg. </a:t>
            </a:r>
            <a:endParaRPr lang="en-GB" sz="1200" dirty="0" smtClean="0">
              <a:latin typeface="SassoonPrimaryType" pitchFamily="2" charset="0"/>
            </a:endParaRPr>
          </a:p>
          <a:p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respect and care for living things. </a:t>
            </a:r>
            <a:endParaRPr lang="en-GB" sz="1200" dirty="0" smtClean="0">
              <a:latin typeface="SassoonPrimaryType" pitchFamily="2" charset="0"/>
            </a:endParaRPr>
          </a:p>
          <a:p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investigate light, dark and shadows. </a:t>
            </a:r>
          </a:p>
          <a:p>
            <a:r>
              <a:rPr lang="en-GB" sz="1200" b="1" u="sng" dirty="0" smtClean="0">
                <a:latin typeface="SassoonPrimaryType" pitchFamily="2" charset="0"/>
              </a:rPr>
              <a:t>ICT</a:t>
            </a:r>
            <a:r>
              <a:rPr lang="en-GB" sz="1200" dirty="0" smtClean="0">
                <a:latin typeface="SassoonPrimaryType" pitchFamily="2" charset="0"/>
              </a:rPr>
              <a:t>-I </a:t>
            </a:r>
            <a:r>
              <a:rPr lang="en-GB" sz="1200" dirty="0">
                <a:latin typeface="SassoonPrimaryType" pitchFamily="2" charset="0"/>
              </a:rPr>
              <a:t>will know how to play interactive games on the iPad/IWB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endParaRPr lang="en-GB" sz="1200" b="1" u="sng" dirty="0" smtClean="0">
              <a:latin typeface="SassoonPrimaryType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7761790" y="3563571"/>
            <a:ext cx="2549319" cy="3323987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Expressive Arts &amp; </a:t>
            </a:r>
            <a:r>
              <a:rPr lang="en-GB" b="1" u="sng" dirty="0" smtClean="0">
                <a:latin typeface="Comic Sans MS" panose="030F0702030302020204" pitchFamily="66" charset="0"/>
              </a:rPr>
              <a:t>Design</a:t>
            </a:r>
          </a:p>
          <a:p>
            <a:pPr algn="ctr"/>
            <a:endParaRPr lang="en-GB" b="1" u="sng" dirty="0" smtClean="0">
              <a:latin typeface="Comic Sans MS" panose="030F0702030302020204" pitchFamily="66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explore </a:t>
            </a:r>
            <a:r>
              <a:rPr lang="en-GB" sz="1200" dirty="0" smtClean="0">
                <a:latin typeface="SassoonPrimaryType" pitchFamily="2" charset="0"/>
              </a:rPr>
              <a:t>paint </a:t>
            </a:r>
            <a:r>
              <a:rPr lang="en-GB" sz="1200" dirty="0">
                <a:latin typeface="SassoonPrimaryType" pitchFamily="2" charset="0"/>
              </a:rPr>
              <a:t>on a range of different surfaces such as tin foil, cling film, sugar paper </a:t>
            </a:r>
            <a:r>
              <a:rPr lang="en-GB" sz="1200" dirty="0" smtClean="0">
                <a:latin typeface="SassoonPrimaryType" pitchFamily="2" charset="0"/>
              </a:rPr>
              <a:t>etc.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do observational </a:t>
            </a:r>
            <a:r>
              <a:rPr lang="en-GB" sz="1200" dirty="0" smtClean="0">
                <a:latin typeface="SassoonPrimaryType" pitchFamily="2" charset="0"/>
              </a:rPr>
              <a:t>drawings.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Children will play sound matching </a:t>
            </a:r>
            <a:r>
              <a:rPr lang="en-GB" sz="1200" dirty="0" smtClean="0">
                <a:latin typeface="SassoonPrimaryType" pitchFamily="2" charset="0"/>
              </a:rPr>
              <a:t>games.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the nursery rhymes/songs: - </a:t>
            </a:r>
            <a:endParaRPr lang="en-GB" sz="1200" dirty="0" smtClean="0">
              <a:latin typeface="SassoonPrimaryType" pitchFamily="2" charset="0"/>
            </a:endParaRP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5 </a:t>
            </a:r>
            <a:r>
              <a:rPr lang="en-GB" sz="1200" dirty="0">
                <a:latin typeface="SassoonPrimaryType" pitchFamily="2" charset="0"/>
              </a:rPr>
              <a:t>Little Men in a Flying Saucer </a:t>
            </a:r>
            <a:endParaRPr lang="en-GB" sz="1200" dirty="0" smtClean="0">
              <a:latin typeface="SassoonPrimaryType" pitchFamily="2" charset="0"/>
            </a:endParaRP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Jack and Jill </a:t>
            </a:r>
            <a:endParaRPr lang="en-GB" sz="1200" dirty="0" smtClean="0">
              <a:latin typeface="SassoonPrimaryType" pitchFamily="2" charset="0"/>
            </a:endParaRP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Miss Polly Had a </a:t>
            </a:r>
            <a:r>
              <a:rPr lang="en-GB" sz="1200" dirty="0" smtClean="0">
                <a:latin typeface="SassoonPrimaryType" pitchFamily="2" charset="0"/>
              </a:rPr>
              <a:t>Dolly</a:t>
            </a:r>
          </a:p>
          <a:p>
            <a:pPr algn="ctr"/>
            <a:endParaRPr lang="en-GB" sz="1200" dirty="0" smtClean="0">
              <a:latin typeface="SassoonPrimaryType" pitchFamily="2" charset="0"/>
            </a:endParaRP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3911F2-5E3A-4945-9CE5-D754BEBA15F1}"/>
              </a:ext>
            </a:extLst>
          </p:cNvPr>
          <p:cNvSpPr txBox="1"/>
          <p:nvPr/>
        </p:nvSpPr>
        <p:spPr>
          <a:xfrm>
            <a:off x="534022" y="4719225"/>
            <a:ext cx="2965134" cy="1754326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Physical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know </a:t>
            </a:r>
            <a:r>
              <a:rPr lang="en-GB" sz="1200" dirty="0">
                <a:latin typeface="SassoonPrimaryType" pitchFamily="2" charset="0"/>
              </a:rPr>
              <a:t>h</a:t>
            </a:r>
            <a:r>
              <a:rPr lang="en-GB" sz="1200" dirty="0" smtClean="0">
                <a:latin typeface="SassoonPrimaryType" pitchFamily="2" charset="0"/>
              </a:rPr>
              <a:t>ow ride a tricycle using the pedals.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be able to kick a ball forward by stepping or running up to it.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can kick and retrieve a large football.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am beginning to join in with ball games.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</a:t>
            </a:r>
            <a:r>
              <a:rPr lang="en-GB" sz="1200" dirty="0" smtClean="0">
                <a:latin typeface="SassoonPrimaryType" pitchFamily="2" charset="0"/>
              </a:rPr>
              <a:t>will </a:t>
            </a:r>
            <a:r>
              <a:rPr lang="en-GB" sz="1200" dirty="0">
                <a:latin typeface="SassoonPrimaryType" pitchFamily="2" charset="0"/>
              </a:rPr>
              <a:t>know how to use a comfortable grip when holding a pencil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4B267C-EC90-43B8-B301-152C72BBDAB0}"/>
              </a:ext>
            </a:extLst>
          </p:cNvPr>
          <p:cNvSpPr txBox="1"/>
          <p:nvPr/>
        </p:nvSpPr>
        <p:spPr>
          <a:xfrm>
            <a:off x="4243174" y="2649204"/>
            <a:ext cx="4233335" cy="36933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prstDash val="solid"/>
            <a:extLst>
              <a:ext uri="{C807C97D-BFC1-408E-A445-0C87EB9F89A2}">
                <ask:lineSketchStyleProps xmlns="" xmlns:ask="http://schemas.microsoft.com/office/drawing/2018/sketchyshapes" sd="1669243242">
                  <a:custGeom>
                    <a:avLst/>
                    <a:gdLst>
                      <a:gd name="connsiteX0" fmla="*/ 0 w 3964220"/>
                      <a:gd name="connsiteY0" fmla="*/ 0 h 584775"/>
                      <a:gd name="connsiteX1" fmla="*/ 3964220 w 3964220"/>
                      <a:gd name="connsiteY1" fmla="*/ 0 h 584775"/>
                      <a:gd name="connsiteX2" fmla="*/ 3964220 w 3964220"/>
                      <a:gd name="connsiteY2" fmla="*/ 584775 h 584775"/>
                      <a:gd name="connsiteX3" fmla="*/ 0 w 3964220"/>
                      <a:gd name="connsiteY3" fmla="*/ 584775 h 584775"/>
                      <a:gd name="connsiteX4" fmla="*/ 0 w 3964220"/>
                      <a:gd name="connsiteY4" fmla="*/ 0 h 584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964220" h="584775" fill="none" extrusionOk="0">
                        <a:moveTo>
                          <a:pt x="0" y="0"/>
                        </a:moveTo>
                        <a:cubicBezTo>
                          <a:pt x="401851" y="-94714"/>
                          <a:pt x="3213127" y="-38293"/>
                          <a:pt x="3964220" y="0"/>
                        </a:cubicBezTo>
                        <a:cubicBezTo>
                          <a:pt x="3955015" y="123320"/>
                          <a:pt x="3985888" y="431055"/>
                          <a:pt x="3964220" y="584775"/>
                        </a:cubicBezTo>
                        <a:cubicBezTo>
                          <a:pt x="3217706" y="589858"/>
                          <a:pt x="740590" y="567936"/>
                          <a:pt x="0" y="584775"/>
                        </a:cubicBezTo>
                        <a:cubicBezTo>
                          <a:pt x="16228" y="487060"/>
                          <a:pt x="-10423" y="185619"/>
                          <a:pt x="0" y="0"/>
                        </a:cubicBezTo>
                        <a:close/>
                      </a:path>
                      <a:path w="3964220" h="584775" stroke="0" extrusionOk="0">
                        <a:moveTo>
                          <a:pt x="0" y="0"/>
                        </a:moveTo>
                        <a:cubicBezTo>
                          <a:pt x="1814686" y="89012"/>
                          <a:pt x="3451351" y="90319"/>
                          <a:pt x="3964220" y="0"/>
                        </a:cubicBezTo>
                        <a:cubicBezTo>
                          <a:pt x="3916235" y="81983"/>
                          <a:pt x="3992178" y="511588"/>
                          <a:pt x="3964220" y="584775"/>
                        </a:cubicBezTo>
                        <a:cubicBezTo>
                          <a:pt x="2896499" y="429174"/>
                          <a:pt x="1596068" y="424834"/>
                          <a:pt x="0" y="584775"/>
                        </a:cubicBezTo>
                        <a:cubicBezTo>
                          <a:pt x="4456" y="414434"/>
                          <a:pt x="41723" y="140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b="1" u="sng" dirty="0" err="1" smtClean="0">
                <a:latin typeface="Comic Sans MS" panose="030F0702030302020204" pitchFamily="66" charset="0"/>
              </a:rPr>
              <a:t>Magnificant</a:t>
            </a:r>
            <a:r>
              <a:rPr lang="en-GB" b="1" u="sng" dirty="0" smtClean="0">
                <a:latin typeface="Comic Sans MS" panose="030F0702030302020204" pitchFamily="66" charset="0"/>
              </a:rPr>
              <a:t> Mini-Beasts?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F907336-AC06-407B-9169-29C15CEF8A2E}"/>
              </a:ext>
            </a:extLst>
          </p:cNvPr>
          <p:cNvGrpSpPr/>
          <p:nvPr/>
        </p:nvGrpSpPr>
        <p:grpSpPr>
          <a:xfrm>
            <a:off x="3958137" y="2258671"/>
            <a:ext cx="5078312" cy="1219635"/>
            <a:chOff x="3727707" y="2848814"/>
            <a:chExt cx="5268846" cy="1488919"/>
          </a:xfrm>
        </p:grpSpPr>
        <p:pic>
          <p:nvPicPr>
            <p:cNvPr id="10" name="Picture 2" descr="See the source image">
              <a:extLst>
                <a:ext uri="{FF2B5EF4-FFF2-40B4-BE49-F238E27FC236}">
                  <a16:creationId xmlns:a16="http://schemas.microsoft.com/office/drawing/2014/main" id="{626E03FE-3BCC-48DA-BB10-58A1DB039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512" y="2848814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e the source image">
              <a:extLst>
                <a:ext uri="{FF2B5EF4-FFF2-40B4-BE49-F238E27FC236}">
                  <a16:creationId xmlns:a16="http://schemas.microsoft.com/office/drawing/2014/main" id="{870CB45A-D441-481E-811F-68F8E7683C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6042" y="3899516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See the source image">
              <a:extLst>
                <a:ext uri="{FF2B5EF4-FFF2-40B4-BE49-F238E27FC236}">
                  <a16:creationId xmlns:a16="http://schemas.microsoft.com/office/drawing/2014/main" id="{FBDAB5E1-120E-46B3-9645-5DB9C992C1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5400000">
              <a:off x="3241989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See the source image">
              <a:extLst>
                <a:ext uri="{FF2B5EF4-FFF2-40B4-BE49-F238E27FC236}">
                  <a16:creationId xmlns:a16="http://schemas.microsoft.com/office/drawing/2014/main" id="{FCEDD172-EFF0-4DE7-B5B3-DA9334FBD9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16200000" flipH="1">
              <a:off x="7993352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269B91D-84A5-4D71-A40F-7578C168F866}"/>
              </a:ext>
            </a:extLst>
          </p:cNvPr>
          <p:cNvSpPr txBox="1"/>
          <p:nvPr/>
        </p:nvSpPr>
        <p:spPr>
          <a:xfrm>
            <a:off x="9214342" y="124450"/>
            <a:ext cx="2670438" cy="3362459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Polite Reminders</a:t>
            </a:r>
            <a:endParaRPr lang="en-GB" sz="1000" b="1" u="sng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All children need to have a filled water bottle in school every day, </a:t>
            </a:r>
            <a:r>
              <a:rPr lang="en-GB" sz="1600" b="1" u="sng" dirty="0" smtClean="0">
                <a:latin typeface="Comic Sans MS" panose="030F0702030302020204" pitchFamily="66" charset="0"/>
              </a:rPr>
              <a:t>no juice please.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your child has spare clothes in their pump bag.</a:t>
            </a:r>
            <a:endParaRPr lang="en-GB" sz="1050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can you ensure that your child has the correct uniform on-no trainers.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you let a member of staff know if somebody new is collecting your child.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could you ensure that your child’s hair is tied up in a bobble.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 bring your child’s library book into school every Monday to be changed.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050" b="1" dirty="0" smtClean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4099362" y="928516"/>
            <a:ext cx="4520961" cy="1200329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Personal, Social &amp; Emotional</a:t>
            </a:r>
          </a:p>
          <a:p>
            <a:pPr algn="ctr"/>
            <a:endParaRPr lang="en-GB" sz="1200" b="1" u="sng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learn different techniques which can help me to calm down.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know how  </a:t>
            </a:r>
            <a:r>
              <a:rPr lang="en-GB" sz="1200" dirty="0">
                <a:latin typeface="SassoonPrimaryType" pitchFamily="2" charset="0"/>
              </a:rPr>
              <a:t>to brush </a:t>
            </a:r>
            <a:r>
              <a:rPr lang="en-GB" sz="1200" dirty="0" smtClean="0">
                <a:latin typeface="SassoonPrimaryType" pitchFamily="2" charset="0"/>
              </a:rPr>
              <a:t>my  </a:t>
            </a:r>
            <a:r>
              <a:rPr lang="en-GB" sz="1200" dirty="0">
                <a:latin typeface="SassoonPrimaryType" pitchFamily="2" charset="0"/>
              </a:rPr>
              <a:t>teeth </a:t>
            </a:r>
            <a:r>
              <a:rPr lang="en-GB" sz="1200" dirty="0" smtClean="0">
                <a:latin typeface="SassoonPrimaryType" pitchFamily="2" charset="0"/>
              </a:rPr>
              <a:t>and that this is a part of being healthy.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consider the feelings of others in </a:t>
            </a:r>
            <a:r>
              <a:rPr lang="en-GB" sz="1200" dirty="0" smtClean="0">
                <a:latin typeface="SassoonPrimaryType" pitchFamily="2" charset="0"/>
              </a:rPr>
              <a:t>stories that I read.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632150" y="2881819"/>
            <a:ext cx="2719377" cy="1754326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Maths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</a:t>
            </a:r>
            <a:r>
              <a:rPr lang="en-GB" sz="1200" dirty="0">
                <a:latin typeface="SassoonPrimaryType" pitchFamily="2" charset="0"/>
              </a:rPr>
              <a:t>will count in correspondence to 10.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</a:t>
            </a:r>
            <a:r>
              <a:rPr lang="en-GB" sz="1200" dirty="0" err="1">
                <a:latin typeface="SassoonPrimaryType" pitchFamily="2" charset="0"/>
              </a:rPr>
              <a:t>subitise</a:t>
            </a:r>
            <a:r>
              <a:rPr lang="en-GB" sz="1200" dirty="0">
                <a:latin typeface="SassoonPrimaryType" pitchFamily="2" charset="0"/>
              </a:rPr>
              <a:t> to 3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use language including light, heavy, full and empty.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make shape pictures using different resources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 I </a:t>
            </a:r>
            <a:r>
              <a:rPr lang="en-GB" sz="1200" dirty="0">
                <a:latin typeface="SassoonPrimaryType" pitchFamily="2" charset="0"/>
              </a:rPr>
              <a:t>will solve </a:t>
            </a:r>
            <a:r>
              <a:rPr lang="en-GB" sz="1200" dirty="0" smtClean="0">
                <a:latin typeface="SassoonPrimaryType" pitchFamily="2" charset="0"/>
              </a:rPr>
              <a:t>real-world </a:t>
            </a:r>
            <a:r>
              <a:rPr lang="en-GB" sz="1200" dirty="0">
                <a:latin typeface="SassoonPrimaryType" pitchFamily="2" charset="0"/>
              </a:rPr>
              <a:t>mathematical </a:t>
            </a:r>
            <a:r>
              <a:rPr lang="en-GB" sz="1200" dirty="0" smtClean="0">
                <a:latin typeface="SassoonPrimaryType" pitchFamily="2" charset="0"/>
              </a:rPr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14680</TotalTime>
  <Words>540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Ink Free</vt:lpstr>
      <vt:lpstr>SassoonPrimaryType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Miss D. Smith</cp:lastModifiedBy>
  <cp:revision>60</cp:revision>
  <cp:lastPrinted>2023-11-02T12:15:03Z</cp:lastPrinted>
  <dcterms:created xsi:type="dcterms:W3CDTF">2021-11-04T19:05:48Z</dcterms:created>
  <dcterms:modified xsi:type="dcterms:W3CDTF">2025-03-31T11:27:31Z</dcterms:modified>
</cp:coreProperties>
</file>