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090308" y="124450"/>
            <a:ext cx="6505448" cy="830997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latin typeface="SassoonPrimaryType" pitchFamily="2" charset="0"/>
              </a:rPr>
              <a:t>Nursery </a:t>
            </a:r>
            <a:endParaRPr lang="en-GB" sz="1600" b="1" u="sng" dirty="0">
              <a:latin typeface="SassoonPrimaryType" pitchFamily="2" charset="0"/>
            </a:endParaRPr>
          </a:p>
          <a:p>
            <a:pPr algn="ctr"/>
            <a:r>
              <a:rPr lang="en-GB" sz="1600" b="1" u="sng" dirty="0" smtClean="0">
                <a:latin typeface="SassoonPrimaryType" pitchFamily="2" charset="0"/>
              </a:rPr>
              <a:t>Autumn 1  </a:t>
            </a:r>
            <a:r>
              <a:rPr lang="en-GB" sz="1600" b="1" u="sng" dirty="0" smtClean="0">
                <a:latin typeface="SassoonPrimaryType" pitchFamily="2" charset="0"/>
              </a:rPr>
              <a:t>09</a:t>
            </a:r>
            <a:r>
              <a:rPr lang="en-GB" sz="1600" b="1" u="sng" dirty="0" smtClean="0">
                <a:latin typeface="SassoonPrimaryType" pitchFamily="2" charset="0"/>
              </a:rPr>
              <a:t>.09.24-18.10.24</a:t>
            </a:r>
            <a:endParaRPr lang="en-GB" sz="1600" b="1" u="sng" dirty="0">
              <a:latin typeface="SassoonPrimaryType" pitchFamily="2" charset="0"/>
            </a:endParaRPr>
          </a:p>
          <a:p>
            <a:pPr algn="ctr"/>
            <a:r>
              <a:rPr lang="en-GB" sz="1600" b="1" dirty="0">
                <a:latin typeface="SassoonPrimaryType" pitchFamily="2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506993"/>
              </p:ext>
            </p:extLst>
          </p:nvPr>
        </p:nvGraphicFramePr>
        <p:xfrm>
          <a:off x="10643983" y="3002458"/>
          <a:ext cx="1241364" cy="376977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:a16="http://schemas.microsoft.com/office/drawing/2014/main" val="50766947"/>
                    </a:ext>
                  </a:extLst>
                </a:gridCol>
              </a:tblGrid>
              <a:tr h="101553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Ink Free" panose="03080402000500000000" pitchFamily="66" charset="0"/>
                        </a:rPr>
                        <a:t>Key 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056404"/>
                  </a:ext>
                </a:extLst>
              </a:tr>
              <a:tr h="4163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Baby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731455"/>
                  </a:ext>
                </a:extLst>
              </a:tr>
              <a:tr h="4163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Rhyme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400979"/>
                  </a:ext>
                </a:extLst>
              </a:tr>
              <a:tr h="4163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Count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722435"/>
                  </a:ext>
                </a:extLst>
              </a:tr>
              <a:tr h="4163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Number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262451"/>
                  </a:ext>
                </a:extLst>
              </a:tr>
              <a:tr h="41632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Friends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979465"/>
                  </a:ext>
                </a:extLst>
              </a:tr>
              <a:tr h="67259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Logo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Pattern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37882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162261" y="240697"/>
            <a:ext cx="3575545" cy="3323987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Type" pitchFamily="2" charset="0"/>
              </a:rPr>
              <a:t>C&amp;L, Phonics &amp; </a:t>
            </a:r>
            <a:r>
              <a:rPr lang="en-GB" b="1" u="sng" dirty="0" smtClean="0">
                <a:latin typeface="SassoonPrimaryType" pitchFamily="2" charset="0"/>
              </a:rPr>
              <a:t>Literacy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begin to listen </a:t>
            </a:r>
            <a:r>
              <a:rPr lang="en-GB" sz="1200" b="1" dirty="0">
                <a:latin typeface="SassoonPrimaryType" pitchFamily="2" charset="0"/>
              </a:rPr>
              <a:t>attentively in a range of situations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</a:t>
            </a:r>
            <a:r>
              <a:rPr lang="en-GB" sz="1200" b="1" dirty="0">
                <a:latin typeface="SassoonPrimaryType" pitchFamily="2" charset="0"/>
              </a:rPr>
              <a:t>will know and retell the story ‘Peace At Last’.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and use vocabulary linked to their theme ‘Ourselves’ including family, home, and friends.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the logos for local supermarkets.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read and re-read a selection of </a:t>
            </a:r>
            <a:r>
              <a:rPr lang="en-GB" sz="1200" b="1" dirty="0" smtClean="0">
                <a:latin typeface="SassoonPrimaryType" pitchFamily="2" charset="0"/>
              </a:rPr>
              <a:t>books with a grown-up and </a:t>
            </a:r>
            <a:r>
              <a:rPr lang="en-GB" sz="1200" b="1" dirty="0">
                <a:latin typeface="SassoonPrimaryType" pitchFamily="2" charset="0"/>
              </a:rPr>
              <a:t>engage in conversations about the story, develop understanding and learn new </a:t>
            </a:r>
            <a:r>
              <a:rPr lang="en-GB" sz="1200" b="1" dirty="0" smtClean="0">
                <a:latin typeface="SassoonPrimaryType" pitchFamily="2" charset="0"/>
              </a:rPr>
              <a:t>vocabulary.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</a:t>
            </a:r>
            <a:r>
              <a:rPr lang="en-GB" sz="1200" b="1" dirty="0">
                <a:latin typeface="SassoonPrimaryType" pitchFamily="2" charset="0"/>
              </a:rPr>
              <a:t>will spot and suggest rhymes.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know how to draw horizontal lines.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join in with the ‘Word of the Week’ song.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995873" y="4332931"/>
            <a:ext cx="3736101" cy="2369880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Type" pitchFamily="2" charset="0"/>
              </a:rPr>
              <a:t>Understanding the World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they were a baby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talk about differences and similarities between themselves and people in their local community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  </a:t>
            </a: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the names of body parts: heads, arms, hands, legs, feet, neck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how and why we celebrate Harvest Festival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how to use a camera to take photos. </a:t>
            </a:r>
            <a:endParaRPr lang="en-GB" sz="1200" b="1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7913783" y="4197801"/>
            <a:ext cx="2549319" cy="2831544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Type" pitchFamily="2" charset="0"/>
              </a:rPr>
              <a:t>Expressive Arts &amp; </a:t>
            </a:r>
            <a:r>
              <a:rPr lang="en-GB" b="1" u="sng" dirty="0" smtClean="0">
                <a:latin typeface="SassoonPrimaryType" pitchFamily="2" charset="0"/>
              </a:rPr>
              <a:t>Design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the nursery rhymes/songs</a:t>
            </a:r>
            <a:r>
              <a:rPr lang="en-GB" sz="1200" b="1" dirty="0" smtClean="0">
                <a:latin typeface="SassoonPrimaryType" pitchFamily="2" charset="0"/>
              </a:rPr>
              <a:t>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- 5 Little Ducks - Humpty Dumpty - Twinkle </a:t>
            </a:r>
            <a:r>
              <a:rPr lang="en-GB" sz="1200" b="1" dirty="0" err="1">
                <a:latin typeface="SassoonPrimaryType" pitchFamily="2" charset="0"/>
              </a:rPr>
              <a:t>Twinkle</a:t>
            </a:r>
            <a:r>
              <a:rPr lang="en-GB" sz="1200" b="1" dirty="0">
                <a:latin typeface="SassoonPrimaryType" pitchFamily="2" charset="0"/>
              </a:rPr>
              <a:t> Little Star/ Twinkle </a:t>
            </a:r>
            <a:r>
              <a:rPr lang="en-GB" sz="1200" b="1" dirty="0" err="1">
                <a:latin typeface="SassoonPrimaryType" pitchFamily="2" charset="0"/>
              </a:rPr>
              <a:t>Twinkle</a:t>
            </a:r>
            <a:r>
              <a:rPr lang="en-GB" sz="1200" b="1" dirty="0">
                <a:latin typeface="SassoonPrimaryType" pitchFamily="2" charset="0"/>
              </a:rPr>
              <a:t> Chocolate </a:t>
            </a:r>
            <a:r>
              <a:rPr lang="en-GB" sz="1200" b="1" dirty="0" smtClean="0">
                <a:latin typeface="SassoonPrimaryType" pitchFamily="2" charset="0"/>
              </a:rPr>
              <a:t>Bar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 I </a:t>
            </a:r>
            <a:r>
              <a:rPr lang="en-GB" sz="1200" b="1" dirty="0">
                <a:latin typeface="SassoonPrimaryType" pitchFamily="2" charset="0"/>
              </a:rPr>
              <a:t>will explore a range of musical instruments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do </a:t>
            </a:r>
            <a:r>
              <a:rPr lang="en-GB" sz="1200" b="1" dirty="0" smtClean="0">
                <a:latin typeface="SassoonPrimaryType" pitchFamily="2" charset="0"/>
              </a:rPr>
              <a:t>create large drawings/paintings</a:t>
            </a:r>
            <a:r>
              <a:rPr lang="en-GB" sz="1200" b="1" dirty="0">
                <a:latin typeface="SassoonPrimaryType" pitchFamily="2" charset="0"/>
              </a:rPr>
              <a:t>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use pencils to free </a:t>
            </a:r>
            <a:r>
              <a:rPr lang="en-GB" sz="1200" b="1" dirty="0" smtClean="0">
                <a:latin typeface="SassoonPrimaryType" pitchFamily="2" charset="0"/>
              </a:rPr>
              <a:t>draw</a:t>
            </a:r>
            <a:r>
              <a:rPr lang="en-GB" sz="10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00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308949" y="3680931"/>
            <a:ext cx="3363925" cy="1292662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Type" pitchFamily="2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know how to hop, skip and jump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learn how to use the outdoors equipment.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will explore large mark making to develop cross the midline movements</a:t>
            </a:r>
            <a:r>
              <a:rPr lang="en-GB" sz="1200" b="1" dirty="0" smtClean="0"/>
              <a:t>.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B267C-EC90-43B8-B301-152C72BBDAB0}"/>
              </a:ext>
            </a:extLst>
          </p:cNvPr>
          <p:cNvSpPr txBox="1"/>
          <p:nvPr/>
        </p:nvSpPr>
        <p:spPr>
          <a:xfrm>
            <a:off x="4226364" y="3165450"/>
            <a:ext cx="4233335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="" xmlns:ask="http://schemas.microsoft.com/office/drawing/2018/sketchyshapes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3200" b="1" u="sng" dirty="0" smtClean="0">
                <a:latin typeface="SassoonPrimaryType" pitchFamily="2" charset="0"/>
              </a:rPr>
              <a:t>All About Me.</a:t>
            </a:r>
            <a:endParaRPr lang="en-GB" sz="1600" u="sng" dirty="0">
              <a:latin typeface="SassoonPrimaryType" pitchFamily="2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737806" y="2822977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8948256" y="240697"/>
            <a:ext cx="2937091" cy="2631490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Type" pitchFamily="2" charset="0"/>
              </a:rPr>
              <a:t>Polite Reminders</a:t>
            </a:r>
            <a:endParaRPr lang="en-GB" sz="1000" b="1" u="sng" dirty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All children </a:t>
            </a:r>
            <a:r>
              <a:rPr lang="en-GB" sz="1050" b="1" dirty="0" smtClean="0">
                <a:latin typeface="SassoonPrimaryType" pitchFamily="2" charset="0"/>
              </a:rPr>
              <a:t>need water bottle filled with water each day.</a:t>
            </a:r>
            <a:endParaRPr lang="en-GB" sz="1050" b="1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All children need to have a book bag and a PE bag with spare </a:t>
            </a:r>
            <a:r>
              <a:rPr lang="en-GB" sz="1050" b="1" dirty="0" smtClean="0">
                <a:latin typeface="SassoonPrimaryType" pitchFamily="2" charset="0"/>
              </a:rPr>
              <a:t>school uniform</a:t>
            </a:r>
            <a:r>
              <a:rPr lang="en-GB" sz="1050" b="1" dirty="0" smtClean="0">
                <a:latin typeface="SassoonPrimaryType" pitchFamily="2" charset="0"/>
              </a:rPr>
              <a:t> </a:t>
            </a:r>
            <a:r>
              <a:rPr lang="en-GB" sz="1050" b="1" dirty="0" smtClean="0">
                <a:latin typeface="SassoonPrimaryType" pitchFamily="2" charset="0"/>
              </a:rPr>
              <a:t>in.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Please ensure that all of </a:t>
            </a:r>
            <a:r>
              <a:rPr lang="en-GB" sz="1050" b="1" dirty="0" smtClean="0">
                <a:latin typeface="SassoonPrimaryType" pitchFamily="2" charset="0"/>
              </a:rPr>
              <a:t>your </a:t>
            </a:r>
            <a:r>
              <a:rPr lang="en-GB" sz="1050" b="1" dirty="0" smtClean="0">
                <a:latin typeface="SassoonPrimaryType" pitchFamily="2" charset="0"/>
              </a:rPr>
              <a:t>child’s clothes are labelled with their name.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Please make an orderly queue at the green gate when collecting your child.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4157252" y="929204"/>
            <a:ext cx="4520961" cy="1815882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latin typeface="SassoonPrimaryType" pitchFamily="2" charset="0"/>
              </a:rPr>
              <a:t>Personal, Social &amp; Emotional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will begin to separate from their carer in the morning.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know the class rules: - Looking eyes - Listening ears - Hands in </a:t>
            </a:r>
            <a:r>
              <a:rPr lang="en-GB" sz="1200" b="1" dirty="0" smtClean="0">
                <a:latin typeface="SassoonPrimaryType" pitchFamily="2" charset="0"/>
              </a:rPr>
              <a:t>lap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to wash and dry their hands before eating and after using the toilet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how to play alongside </a:t>
            </a:r>
            <a:r>
              <a:rPr lang="en-GB" sz="1200" b="1" dirty="0" smtClean="0">
                <a:latin typeface="SassoonPrimaryType" pitchFamily="2" charset="0"/>
              </a:rPr>
              <a:t>others.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We will be learning to find our own pegs and putting our belongings away independently. </a:t>
            </a:r>
            <a:endParaRPr lang="en-GB" sz="1200" b="1" dirty="0">
              <a:latin typeface="SassoonPrimaryType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263559" y="5089840"/>
            <a:ext cx="3223720" cy="1477328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Type" pitchFamily="2" charset="0"/>
              </a:rPr>
              <a:t>Maths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rote count to </a:t>
            </a:r>
            <a:r>
              <a:rPr lang="en-GB" sz="1200" b="1" dirty="0" smtClean="0">
                <a:latin typeface="SassoonPrimaryType" pitchFamily="2" charset="0"/>
              </a:rPr>
              <a:t>5.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sort by colour, size and object.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sequence events using language including first, then and after.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identify patterns around them such as stripes on clothes</a:t>
            </a:r>
            <a:r>
              <a:rPr lang="en-GB" sz="1000" dirty="0">
                <a:latin typeface="SassoonPrimaryType" pitchFamily="2" charset="0"/>
              </a:rPr>
              <a:t>. </a:t>
            </a:r>
            <a:endParaRPr lang="en-GB" sz="1000" b="1" dirty="0" smtClean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512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Ink Free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21</cp:revision>
  <dcterms:created xsi:type="dcterms:W3CDTF">2021-11-04T19:05:48Z</dcterms:created>
  <dcterms:modified xsi:type="dcterms:W3CDTF">2024-09-06T09:15:44Z</dcterms:modified>
</cp:coreProperties>
</file>