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B3"/>
    <a:srgbClr val="E0C1FF"/>
    <a:srgbClr val="CC99FF"/>
    <a:srgbClr val="FFCC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27E2C1-56A0-4FAE-87B4-55881A742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A39E587-7D83-478C-851B-6CAEDB02A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2B18D60-8D81-4B26-9505-19B4C165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C0A408-8DCC-46F2-A6B0-CCCB7A23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218B9A4-CD2A-4E58-B1E1-A924BCED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48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846C62-D74A-40D1-9488-037C4485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9E0B005-5344-41B2-9D74-5697C638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EBE7E06-F369-4907-A74E-83F5CF1B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EF30ADF-0053-4901-B5F9-9D2CBFAC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BB122A5-5DBA-4FE6-AA8B-C81472BC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5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F85625E-5A84-4134-BD7F-270E8BEB4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92EBDB3-9E76-4635-B985-3FBF51A08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BDBB368-07AE-44AC-B359-9AA260743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BF1B846-C9E1-4629-94EE-28DBDB90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6BBC9A7-7858-44C7-88F6-7DB99897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4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AF7B3D-6D3A-4F1E-9DA6-D97442D0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81F62D-2D98-4D80-92B8-1A370061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A48F299-348C-475B-9E13-7D55A671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A69C5E-35DB-4956-A7A2-D2E9AE33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0B04B71-F9D2-49DD-A638-4125B754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0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F44D55-0032-47EF-8367-474670B5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7EF0A16-9A62-40E9-8F51-9842E7132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3406B45-6F69-4A1A-A77A-88D8F9FD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7DCA00-81FB-4717-B38C-3C92D041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912DE4-D37D-4C5B-936B-FE73C9B7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7956D8-DD45-4DDF-A6DE-242B6EC4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7ADD39-8EB9-4292-88B7-3DA869D26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265F2FD-AB95-4CB1-B67E-CA0B0B03F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6698C62-30CF-48CC-863B-626A715F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8B133AD-E86D-4D25-9EB2-4ACD493E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E1D4F70-EC15-4E60-A237-45B16C69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3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671E84-1C86-470C-BED6-BA071F48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39ACCC5-F1FE-4E82-AAA1-4121A7313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FBAFB2D-C040-4406-9DC1-514D1C5C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E155901-A1D6-4578-BB41-64C701339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CB2ECAF-DEC4-4311-967F-CE511AB21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8E5DDDD-2039-4C73-9DDC-F6224674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94AC434-5B78-4F8F-8AAE-5D3FE546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A241D80-4AA3-41AD-934E-F9577642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A39540-8D4D-4F37-93A2-9507BE98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EB2CF5B-49B8-4158-AAC7-DCE84617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0717BA9-CED5-4CB1-9D06-2DAAD322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40BC968-8F04-4EFD-AAB1-10124F1C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2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6580A02-1A02-4ED3-B715-0CCB899E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FDDF5DF-08F4-46E4-9224-89B5838C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1861B70-8B0E-4B1E-9728-246681A9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7738DC-4651-4C1F-808E-8BCD3538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2147E3-111B-4C22-B0A4-83864656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46E6705-D0ED-4D53-B80B-F9AC1414A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2ED66B-B6B4-46CD-9236-9874B00A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D5369FE-46E0-4962-B4FB-B91BFA66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66576B0-076E-4803-A805-6CF9DB5A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2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3EDB8C-CCCC-4E24-99DF-E66648FB3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A49B408-2FFA-4F8C-9F8C-2C80A5B32C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3EEB5E1-0FB5-4428-ACEC-F5B8AC58C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E227ECD-9F79-4EB8-B20B-F75C0687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5E396A-5DC5-4D24-97CF-CE499804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2281CB5-2069-4F9E-AC1E-84E411F5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84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DCFFD19-A207-47D2-9363-300E8F90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A699CEF-E592-4CCE-A23E-82A1D2A3A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A99A39E-20D0-4365-80B5-FA31881C2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79B3-2F3E-43E3-A7AA-68EA03493B2A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8A9FA22-3084-466E-AFFA-E52AED3D2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140D43-F92C-41C9-BBFC-77221551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62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3EAC452-F8A5-424E-A98B-1C9C04470125}"/>
              </a:ext>
            </a:extLst>
          </p:cNvPr>
          <p:cNvSpPr txBox="1"/>
          <p:nvPr/>
        </p:nvSpPr>
        <p:spPr>
          <a:xfrm>
            <a:off x="3144896" y="124450"/>
            <a:ext cx="6505448" cy="73866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Nursery 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Autumn </a:t>
            </a:r>
            <a:r>
              <a:rPr lang="en-GB" sz="1400" b="1" u="sng" dirty="0" smtClean="0">
                <a:latin typeface="Comic Sans MS" panose="030F0702030302020204" pitchFamily="66" charset="0"/>
              </a:rPr>
              <a:t>2  30.10.23-15.12.23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will I be learning this half term?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="" xmlns:a16="http://schemas.microsoft.com/office/drawing/2014/main" id="{35BB5BDB-CA4E-465F-AA87-BC86730E5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800404"/>
              </p:ext>
            </p:extLst>
          </p:nvPr>
        </p:nvGraphicFramePr>
        <p:xfrm>
          <a:off x="10643984" y="3683779"/>
          <a:ext cx="1241364" cy="3090447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41364">
                  <a:extLst>
                    <a:ext uri="{9D8B030D-6E8A-4147-A177-3AD203B41FA5}">
                      <a16:colId xmlns="" xmlns:a16="http://schemas.microsoft.com/office/drawing/2014/main" val="50766947"/>
                    </a:ext>
                  </a:extLst>
                </a:gridCol>
              </a:tblGrid>
              <a:tr h="63983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Ink Free" panose="03080402000500000000" pitchFamily="66" charset="0"/>
                        </a:rPr>
                        <a:t>Key Vocabulary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43056404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Celebrate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58731455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Syllable</a:t>
                      </a:r>
                      <a:r>
                        <a:rPr lang="en-GB" sz="1200" baseline="0" dirty="0" smtClean="0">
                          <a:latin typeface="Ink Free" panose="03080402000500000000" pitchFamily="66" charset="0"/>
                        </a:rPr>
                        <a:t> 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4400979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Decoration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70722435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Diwali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8262451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Christmas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59979465"/>
                  </a:ext>
                </a:extLst>
              </a:tr>
              <a:tr h="59844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Shape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Healthy</a:t>
                      </a:r>
                      <a:endParaRPr lang="en-GB" sz="1200" dirty="0" smtClean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5537882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078B7C6-8360-44D3-9258-FE0053C4CED2}"/>
              </a:ext>
            </a:extLst>
          </p:cNvPr>
          <p:cNvSpPr txBox="1"/>
          <p:nvPr/>
        </p:nvSpPr>
        <p:spPr>
          <a:xfrm>
            <a:off x="162261" y="240697"/>
            <a:ext cx="3575545" cy="3139321"/>
          </a:xfrm>
          <a:custGeom>
            <a:avLst/>
            <a:gdLst>
              <a:gd name="connsiteX0" fmla="*/ 0 w 3575545"/>
              <a:gd name="connsiteY0" fmla="*/ 0 h 3508653"/>
              <a:gd name="connsiteX1" fmla="*/ 667435 w 3575545"/>
              <a:gd name="connsiteY1" fmla="*/ 0 h 3508653"/>
              <a:gd name="connsiteX2" fmla="*/ 1334870 w 3575545"/>
              <a:gd name="connsiteY2" fmla="*/ 0 h 3508653"/>
              <a:gd name="connsiteX3" fmla="*/ 1895039 w 3575545"/>
              <a:gd name="connsiteY3" fmla="*/ 0 h 3508653"/>
              <a:gd name="connsiteX4" fmla="*/ 2526718 w 3575545"/>
              <a:gd name="connsiteY4" fmla="*/ 0 h 3508653"/>
              <a:gd name="connsiteX5" fmla="*/ 3575545 w 3575545"/>
              <a:gd name="connsiteY5" fmla="*/ 0 h 3508653"/>
              <a:gd name="connsiteX6" fmla="*/ 3575545 w 3575545"/>
              <a:gd name="connsiteY6" fmla="*/ 549689 h 3508653"/>
              <a:gd name="connsiteX7" fmla="*/ 3575545 w 3575545"/>
              <a:gd name="connsiteY7" fmla="*/ 1099378 h 3508653"/>
              <a:gd name="connsiteX8" fmla="*/ 3575545 w 3575545"/>
              <a:gd name="connsiteY8" fmla="*/ 1649067 h 3508653"/>
              <a:gd name="connsiteX9" fmla="*/ 3575545 w 3575545"/>
              <a:gd name="connsiteY9" fmla="*/ 2163669 h 3508653"/>
              <a:gd name="connsiteX10" fmla="*/ 3575545 w 3575545"/>
              <a:gd name="connsiteY10" fmla="*/ 2818618 h 3508653"/>
              <a:gd name="connsiteX11" fmla="*/ 3575545 w 3575545"/>
              <a:gd name="connsiteY11" fmla="*/ 3508653 h 3508653"/>
              <a:gd name="connsiteX12" fmla="*/ 2908110 w 3575545"/>
              <a:gd name="connsiteY12" fmla="*/ 3508653 h 3508653"/>
              <a:gd name="connsiteX13" fmla="*/ 2383697 w 3575545"/>
              <a:gd name="connsiteY13" fmla="*/ 3508653 h 3508653"/>
              <a:gd name="connsiteX14" fmla="*/ 1895039 w 3575545"/>
              <a:gd name="connsiteY14" fmla="*/ 3508653 h 3508653"/>
              <a:gd name="connsiteX15" fmla="*/ 1370626 w 3575545"/>
              <a:gd name="connsiteY15" fmla="*/ 3508653 h 3508653"/>
              <a:gd name="connsiteX16" fmla="*/ 703191 w 3575545"/>
              <a:gd name="connsiteY16" fmla="*/ 3508653 h 3508653"/>
              <a:gd name="connsiteX17" fmla="*/ 0 w 3575545"/>
              <a:gd name="connsiteY17" fmla="*/ 3508653 h 3508653"/>
              <a:gd name="connsiteX18" fmla="*/ 0 w 3575545"/>
              <a:gd name="connsiteY18" fmla="*/ 3029137 h 3508653"/>
              <a:gd name="connsiteX19" fmla="*/ 0 w 3575545"/>
              <a:gd name="connsiteY19" fmla="*/ 2374189 h 3508653"/>
              <a:gd name="connsiteX20" fmla="*/ 0 w 3575545"/>
              <a:gd name="connsiteY20" fmla="*/ 1859586 h 3508653"/>
              <a:gd name="connsiteX21" fmla="*/ 0 w 3575545"/>
              <a:gd name="connsiteY21" fmla="*/ 1380070 h 3508653"/>
              <a:gd name="connsiteX22" fmla="*/ 0 w 3575545"/>
              <a:gd name="connsiteY22" fmla="*/ 760208 h 3508653"/>
              <a:gd name="connsiteX23" fmla="*/ 0 w 3575545"/>
              <a:gd name="connsiteY23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75545" h="3508653" fill="none" extrusionOk="0">
                <a:moveTo>
                  <a:pt x="0" y="0"/>
                </a:moveTo>
                <a:cubicBezTo>
                  <a:pt x="214933" y="-28825"/>
                  <a:pt x="397411" y="7850"/>
                  <a:pt x="667435" y="0"/>
                </a:cubicBezTo>
                <a:cubicBezTo>
                  <a:pt x="937460" y="-7850"/>
                  <a:pt x="1175362" y="48729"/>
                  <a:pt x="1334870" y="0"/>
                </a:cubicBezTo>
                <a:cubicBezTo>
                  <a:pt x="1494378" y="-48729"/>
                  <a:pt x="1700893" y="23138"/>
                  <a:pt x="1895039" y="0"/>
                </a:cubicBezTo>
                <a:cubicBezTo>
                  <a:pt x="2089185" y="-23138"/>
                  <a:pt x="2308989" y="44539"/>
                  <a:pt x="2526718" y="0"/>
                </a:cubicBezTo>
                <a:cubicBezTo>
                  <a:pt x="2744447" y="-44539"/>
                  <a:pt x="3117477" y="35312"/>
                  <a:pt x="3575545" y="0"/>
                </a:cubicBezTo>
                <a:cubicBezTo>
                  <a:pt x="3637213" y="171193"/>
                  <a:pt x="3511118" y="426200"/>
                  <a:pt x="3575545" y="549689"/>
                </a:cubicBezTo>
                <a:cubicBezTo>
                  <a:pt x="3639972" y="673178"/>
                  <a:pt x="3527563" y="869072"/>
                  <a:pt x="3575545" y="1099378"/>
                </a:cubicBezTo>
                <a:cubicBezTo>
                  <a:pt x="3623527" y="1329684"/>
                  <a:pt x="3550654" y="1483252"/>
                  <a:pt x="3575545" y="1649067"/>
                </a:cubicBezTo>
                <a:cubicBezTo>
                  <a:pt x="3600436" y="1814882"/>
                  <a:pt x="3559466" y="2028215"/>
                  <a:pt x="3575545" y="2163669"/>
                </a:cubicBezTo>
                <a:cubicBezTo>
                  <a:pt x="3591624" y="2299123"/>
                  <a:pt x="3512904" y="2542251"/>
                  <a:pt x="3575545" y="2818618"/>
                </a:cubicBezTo>
                <a:cubicBezTo>
                  <a:pt x="3638186" y="3094985"/>
                  <a:pt x="3500742" y="3236450"/>
                  <a:pt x="3575545" y="3508653"/>
                </a:cubicBezTo>
                <a:cubicBezTo>
                  <a:pt x="3265323" y="3552282"/>
                  <a:pt x="3162039" y="3438797"/>
                  <a:pt x="2908110" y="3508653"/>
                </a:cubicBezTo>
                <a:cubicBezTo>
                  <a:pt x="2654182" y="3578509"/>
                  <a:pt x="2587640" y="3454998"/>
                  <a:pt x="2383697" y="3508653"/>
                </a:cubicBezTo>
                <a:cubicBezTo>
                  <a:pt x="2179754" y="3562308"/>
                  <a:pt x="2025714" y="3453524"/>
                  <a:pt x="1895039" y="3508653"/>
                </a:cubicBezTo>
                <a:cubicBezTo>
                  <a:pt x="1764364" y="3563782"/>
                  <a:pt x="1622371" y="3449918"/>
                  <a:pt x="1370626" y="3508653"/>
                </a:cubicBezTo>
                <a:cubicBezTo>
                  <a:pt x="1118881" y="3567388"/>
                  <a:pt x="933882" y="3487171"/>
                  <a:pt x="703191" y="3508653"/>
                </a:cubicBezTo>
                <a:cubicBezTo>
                  <a:pt x="472500" y="3530135"/>
                  <a:pt x="195416" y="3447245"/>
                  <a:pt x="0" y="3508653"/>
                </a:cubicBezTo>
                <a:cubicBezTo>
                  <a:pt x="-24877" y="3398190"/>
                  <a:pt x="32724" y="3174697"/>
                  <a:pt x="0" y="3029137"/>
                </a:cubicBezTo>
                <a:cubicBezTo>
                  <a:pt x="-32724" y="2883577"/>
                  <a:pt x="70448" y="2520457"/>
                  <a:pt x="0" y="2374189"/>
                </a:cubicBezTo>
                <a:cubicBezTo>
                  <a:pt x="-70448" y="2227921"/>
                  <a:pt x="25333" y="2018413"/>
                  <a:pt x="0" y="1859586"/>
                </a:cubicBezTo>
                <a:cubicBezTo>
                  <a:pt x="-25333" y="1700759"/>
                  <a:pt x="47224" y="1569311"/>
                  <a:pt x="0" y="1380070"/>
                </a:cubicBezTo>
                <a:cubicBezTo>
                  <a:pt x="-47224" y="1190829"/>
                  <a:pt x="61434" y="976595"/>
                  <a:pt x="0" y="760208"/>
                </a:cubicBezTo>
                <a:cubicBezTo>
                  <a:pt x="-61434" y="543821"/>
                  <a:pt x="60792" y="193140"/>
                  <a:pt x="0" y="0"/>
                </a:cubicBezTo>
                <a:close/>
              </a:path>
              <a:path w="3575545" h="3508653" stroke="0" extrusionOk="0">
                <a:moveTo>
                  <a:pt x="0" y="0"/>
                </a:moveTo>
                <a:cubicBezTo>
                  <a:pt x="162887" y="-23206"/>
                  <a:pt x="409262" y="27659"/>
                  <a:pt x="667435" y="0"/>
                </a:cubicBezTo>
                <a:cubicBezTo>
                  <a:pt x="925608" y="-27659"/>
                  <a:pt x="1027946" y="57117"/>
                  <a:pt x="1191848" y="0"/>
                </a:cubicBezTo>
                <a:cubicBezTo>
                  <a:pt x="1355750" y="-57117"/>
                  <a:pt x="1530642" y="35400"/>
                  <a:pt x="1716262" y="0"/>
                </a:cubicBezTo>
                <a:cubicBezTo>
                  <a:pt x="1901882" y="-35400"/>
                  <a:pt x="2132867" y="76327"/>
                  <a:pt x="2383697" y="0"/>
                </a:cubicBezTo>
                <a:cubicBezTo>
                  <a:pt x="2634527" y="-76327"/>
                  <a:pt x="2830805" y="11095"/>
                  <a:pt x="2979621" y="0"/>
                </a:cubicBezTo>
                <a:cubicBezTo>
                  <a:pt x="3128437" y="-11095"/>
                  <a:pt x="3280640" y="43478"/>
                  <a:pt x="3575545" y="0"/>
                </a:cubicBezTo>
                <a:cubicBezTo>
                  <a:pt x="3616709" y="254367"/>
                  <a:pt x="3555608" y="366294"/>
                  <a:pt x="3575545" y="584776"/>
                </a:cubicBezTo>
                <a:cubicBezTo>
                  <a:pt x="3595482" y="803258"/>
                  <a:pt x="3516606" y="929349"/>
                  <a:pt x="3575545" y="1099378"/>
                </a:cubicBezTo>
                <a:cubicBezTo>
                  <a:pt x="3634484" y="1269407"/>
                  <a:pt x="3531536" y="1479575"/>
                  <a:pt x="3575545" y="1684153"/>
                </a:cubicBezTo>
                <a:cubicBezTo>
                  <a:pt x="3619554" y="1888731"/>
                  <a:pt x="3557720" y="1982554"/>
                  <a:pt x="3575545" y="2268929"/>
                </a:cubicBezTo>
                <a:cubicBezTo>
                  <a:pt x="3593370" y="2555304"/>
                  <a:pt x="3556962" y="2519006"/>
                  <a:pt x="3575545" y="2748445"/>
                </a:cubicBezTo>
                <a:cubicBezTo>
                  <a:pt x="3594128" y="2977884"/>
                  <a:pt x="3496895" y="3214825"/>
                  <a:pt x="3575545" y="3508653"/>
                </a:cubicBezTo>
                <a:cubicBezTo>
                  <a:pt x="3416363" y="3531661"/>
                  <a:pt x="3235106" y="3484272"/>
                  <a:pt x="3086887" y="3508653"/>
                </a:cubicBezTo>
                <a:cubicBezTo>
                  <a:pt x="2938668" y="3533034"/>
                  <a:pt x="2711205" y="3501993"/>
                  <a:pt x="2419452" y="3508653"/>
                </a:cubicBezTo>
                <a:cubicBezTo>
                  <a:pt x="2127699" y="3515313"/>
                  <a:pt x="2022876" y="3460323"/>
                  <a:pt x="1859283" y="3508653"/>
                </a:cubicBezTo>
                <a:cubicBezTo>
                  <a:pt x="1695690" y="3556983"/>
                  <a:pt x="1431494" y="3458868"/>
                  <a:pt x="1299115" y="3508653"/>
                </a:cubicBezTo>
                <a:cubicBezTo>
                  <a:pt x="1166736" y="3558438"/>
                  <a:pt x="832724" y="3463811"/>
                  <a:pt x="703191" y="3508653"/>
                </a:cubicBezTo>
                <a:cubicBezTo>
                  <a:pt x="573658" y="3553495"/>
                  <a:pt x="270561" y="3476656"/>
                  <a:pt x="0" y="3508653"/>
                </a:cubicBezTo>
                <a:cubicBezTo>
                  <a:pt x="-45932" y="3242162"/>
                  <a:pt x="65398" y="3146909"/>
                  <a:pt x="0" y="2853704"/>
                </a:cubicBezTo>
                <a:cubicBezTo>
                  <a:pt x="-65398" y="2560499"/>
                  <a:pt x="10318" y="2489831"/>
                  <a:pt x="0" y="2198756"/>
                </a:cubicBezTo>
                <a:cubicBezTo>
                  <a:pt x="-10318" y="1907681"/>
                  <a:pt x="41575" y="1852979"/>
                  <a:pt x="0" y="1613980"/>
                </a:cubicBezTo>
                <a:cubicBezTo>
                  <a:pt x="-41575" y="1374981"/>
                  <a:pt x="22965" y="1218482"/>
                  <a:pt x="0" y="1029205"/>
                </a:cubicBezTo>
                <a:cubicBezTo>
                  <a:pt x="-22965" y="839928"/>
                  <a:pt x="71226" y="415815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C&amp;L, Phonics &amp; </a:t>
            </a:r>
            <a:r>
              <a:rPr lang="en-GB" b="1" u="sng" dirty="0" smtClean="0">
                <a:latin typeface="Comic Sans MS" panose="030F0702030302020204" pitchFamily="66" charset="0"/>
              </a:rPr>
              <a:t>Literacy</a:t>
            </a:r>
          </a:p>
          <a:p>
            <a:pPr algn="ctr"/>
            <a:endParaRPr lang="en-GB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</a:t>
            </a:r>
            <a:r>
              <a:rPr lang="en-GB" sz="1200" dirty="0" smtClean="0">
                <a:latin typeface="SassoonPrimaryType" pitchFamily="2" charset="0"/>
              </a:rPr>
              <a:t>will</a:t>
            </a:r>
            <a:r>
              <a:rPr lang="en-GB" sz="1200" dirty="0">
                <a:latin typeface="SassoonPrimaryType" pitchFamily="2" charset="0"/>
              </a:rPr>
              <a:t> </a:t>
            </a:r>
            <a:r>
              <a:rPr lang="en-GB" sz="1200" dirty="0" smtClean="0">
                <a:latin typeface="SassoonPrimaryType" pitchFamily="2" charset="0"/>
              </a:rPr>
              <a:t>begin to </a:t>
            </a:r>
            <a:r>
              <a:rPr lang="en-GB" sz="1200" dirty="0" smtClean="0">
                <a:latin typeface="SassoonPrimaryType" pitchFamily="2" charset="0"/>
              </a:rPr>
              <a:t>know </a:t>
            </a:r>
            <a:r>
              <a:rPr lang="en-GB" sz="1200" dirty="0">
                <a:latin typeface="SassoonPrimaryType" pitchFamily="2" charset="0"/>
              </a:rPr>
              <a:t>and retell the story ‘We’re Going on a Bear Hunt’.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and use vocabulary linked </a:t>
            </a:r>
            <a:r>
              <a:rPr lang="en-GB" sz="1200" dirty="0" smtClean="0">
                <a:latin typeface="SassoonPrimaryType" pitchFamily="2" charset="0"/>
              </a:rPr>
              <a:t>to the </a:t>
            </a:r>
            <a:r>
              <a:rPr lang="en-GB" sz="1200" dirty="0">
                <a:latin typeface="SassoonPrimaryType" pitchFamily="2" charset="0"/>
              </a:rPr>
              <a:t>theme ‘Let’s Celebrate!’ including celebrate, decoration, Diwali, Christmas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</a:t>
            </a:r>
            <a:r>
              <a:rPr lang="en-GB" sz="1200" dirty="0">
                <a:latin typeface="SassoonPrimaryType" pitchFamily="2" charset="0"/>
              </a:rPr>
              <a:t>will enjoy listening to longer stories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</a:t>
            </a:r>
            <a:r>
              <a:rPr lang="en-GB" sz="1200" dirty="0" smtClean="0">
                <a:latin typeface="SassoonPrimaryType" pitchFamily="2" charset="0"/>
              </a:rPr>
              <a:t>recognise </a:t>
            </a:r>
            <a:r>
              <a:rPr lang="en-GB" sz="1200" dirty="0">
                <a:latin typeface="SassoonPrimaryType" pitchFamily="2" charset="0"/>
              </a:rPr>
              <a:t>a range of signs including bus stop, parking, stop.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read and re-read a selection of books </a:t>
            </a:r>
            <a:r>
              <a:rPr lang="en-GB" sz="1200" dirty="0" smtClean="0">
                <a:latin typeface="SassoonPrimaryType" pitchFamily="2" charset="0"/>
              </a:rPr>
              <a:t>and </a:t>
            </a:r>
            <a:r>
              <a:rPr lang="en-GB" sz="1200" dirty="0">
                <a:latin typeface="SassoonPrimaryType" pitchFamily="2" charset="0"/>
              </a:rPr>
              <a:t>engage in conversations about the story, develop </a:t>
            </a:r>
            <a:r>
              <a:rPr lang="en-GB" sz="1200" dirty="0" smtClean="0">
                <a:latin typeface="SassoonPrimaryType" pitchFamily="2" charset="0"/>
              </a:rPr>
              <a:t>my understanding </a:t>
            </a:r>
            <a:r>
              <a:rPr lang="en-GB" sz="1200" dirty="0">
                <a:latin typeface="SassoonPrimaryType" pitchFamily="2" charset="0"/>
              </a:rPr>
              <a:t>and learn new vocabulary.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clap syllables in a word.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how to draw vertical lines.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3891621" y="4185142"/>
            <a:ext cx="3736101" cy="1938992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Understanding the </a:t>
            </a:r>
            <a:r>
              <a:rPr lang="en-GB" b="1" u="sng" dirty="0" smtClean="0">
                <a:latin typeface="Comic Sans MS" panose="030F0702030302020204" pitchFamily="66" charset="0"/>
              </a:rPr>
              <a:t>World</a:t>
            </a:r>
          </a:p>
          <a:p>
            <a:pPr algn="ctr"/>
            <a:endParaRPr lang="en-GB" b="1" u="sng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about Poppy Day and Bonfire Night. </a:t>
            </a:r>
            <a:endParaRPr lang="en-GB" sz="1200" dirty="0" smtClean="0">
              <a:latin typeface="SassoonPrimaryType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that a globe represents the world. </a:t>
            </a:r>
            <a:endParaRPr lang="en-GB" sz="1200" dirty="0" smtClean="0">
              <a:latin typeface="SassoonPrimaryType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how materials change when cooking, cooling and heating. </a:t>
            </a:r>
            <a:endParaRPr lang="en-GB" sz="1200" dirty="0" smtClean="0">
              <a:latin typeface="SassoonPrimaryType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that some people celebrate Diwali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that some people celebrate Christmas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how to use the Interactive white board.</a:t>
            </a:r>
            <a:endParaRPr lang="en-GB" sz="1200" dirty="0">
              <a:latin typeface="SassoonPrimaryType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7862267" y="4026775"/>
            <a:ext cx="2549319" cy="2677656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Expressive Arts &amp; </a:t>
            </a:r>
            <a:r>
              <a:rPr lang="en-GB" b="1" u="sng" dirty="0" smtClean="0">
                <a:latin typeface="Comic Sans MS" panose="030F0702030302020204" pitchFamily="66" charset="0"/>
              </a:rPr>
              <a:t>Design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="1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the nursery </a:t>
            </a:r>
            <a:r>
              <a:rPr lang="en-GB" sz="1200" dirty="0" smtClean="0">
                <a:latin typeface="SassoonPrimaryType" pitchFamily="2" charset="0"/>
              </a:rPr>
              <a:t>rhymes/songs:</a:t>
            </a:r>
          </a:p>
          <a:p>
            <a:r>
              <a:rPr lang="en-GB" sz="1200" dirty="0" smtClean="0">
                <a:latin typeface="SassoonPrimaryType" pitchFamily="2" charset="0"/>
              </a:rPr>
              <a:t>- Hickory </a:t>
            </a:r>
            <a:r>
              <a:rPr lang="en-GB" sz="1200" dirty="0" err="1">
                <a:latin typeface="SassoonPrimaryType" pitchFamily="2" charset="0"/>
              </a:rPr>
              <a:t>Dickory</a:t>
            </a:r>
            <a:r>
              <a:rPr lang="en-GB" sz="1200" dirty="0">
                <a:latin typeface="SassoonPrimaryType" pitchFamily="2" charset="0"/>
              </a:rPr>
              <a:t> </a:t>
            </a:r>
            <a:r>
              <a:rPr lang="en-GB" sz="1200" dirty="0" smtClean="0">
                <a:latin typeface="SassoonPrimaryType" pitchFamily="2" charset="0"/>
              </a:rPr>
              <a:t>Dock</a:t>
            </a:r>
          </a:p>
          <a:p>
            <a:r>
              <a:rPr lang="en-GB" sz="1200" dirty="0" smtClean="0">
                <a:latin typeface="SassoonPrimaryType" pitchFamily="2" charset="0"/>
              </a:rPr>
              <a:t> - 5 </a:t>
            </a:r>
            <a:r>
              <a:rPr lang="en-GB" sz="1200" dirty="0">
                <a:latin typeface="SassoonPrimaryType" pitchFamily="2" charset="0"/>
              </a:rPr>
              <a:t>Little </a:t>
            </a:r>
            <a:r>
              <a:rPr lang="en-GB" sz="1200" dirty="0" smtClean="0">
                <a:latin typeface="SassoonPrimaryType" pitchFamily="2" charset="0"/>
              </a:rPr>
              <a:t>Snowmen</a:t>
            </a:r>
          </a:p>
          <a:p>
            <a:r>
              <a:rPr lang="en-GB" sz="1200" dirty="0">
                <a:latin typeface="SassoonPrimaryType" pitchFamily="2" charset="0"/>
              </a:rPr>
              <a:t>-</a:t>
            </a:r>
            <a:r>
              <a:rPr lang="en-GB" sz="1200" dirty="0" smtClean="0">
                <a:latin typeface="SassoonPrimaryType" pitchFamily="2" charset="0"/>
              </a:rPr>
              <a:t>Baa </a:t>
            </a:r>
            <a:r>
              <a:rPr lang="en-GB" sz="1200" dirty="0">
                <a:latin typeface="SassoonPrimaryType" pitchFamily="2" charset="0"/>
              </a:rPr>
              <a:t>Baa Black Sheep/Baa </a:t>
            </a:r>
            <a:r>
              <a:rPr lang="en-GB" sz="1200" dirty="0" err="1">
                <a:latin typeface="SassoonPrimaryType" pitchFamily="2" charset="0"/>
              </a:rPr>
              <a:t>Baa</a:t>
            </a:r>
            <a:r>
              <a:rPr lang="en-GB" sz="1200" dirty="0">
                <a:latin typeface="SassoonPrimaryType" pitchFamily="2" charset="0"/>
              </a:rPr>
              <a:t> Pink Sheep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Children will paint on a flat surface and an easel.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Children will explore and recreate art in the style of Jackson Pollock. </a:t>
            </a:r>
            <a:endParaRPr lang="en-GB" sz="1200" b="1" dirty="0">
              <a:latin typeface="SassoonPrimaryType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623911F2-5E3A-4945-9CE5-D754BEBA15F1}"/>
              </a:ext>
            </a:extLst>
          </p:cNvPr>
          <p:cNvSpPr txBox="1"/>
          <p:nvPr/>
        </p:nvSpPr>
        <p:spPr>
          <a:xfrm>
            <a:off x="288239" y="3576120"/>
            <a:ext cx="2965134" cy="1015663"/>
          </a:xfrm>
          <a:custGeom>
            <a:avLst/>
            <a:gdLst>
              <a:gd name="connsiteX0" fmla="*/ 0 w 2965134"/>
              <a:gd name="connsiteY0" fmla="*/ 0 h 3508653"/>
              <a:gd name="connsiteX1" fmla="*/ 593027 w 2965134"/>
              <a:gd name="connsiteY1" fmla="*/ 0 h 3508653"/>
              <a:gd name="connsiteX2" fmla="*/ 1186054 w 2965134"/>
              <a:gd name="connsiteY2" fmla="*/ 0 h 3508653"/>
              <a:gd name="connsiteX3" fmla="*/ 1838383 w 2965134"/>
              <a:gd name="connsiteY3" fmla="*/ 0 h 3508653"/>
              <a:gd name="connsiteX4" fmla="*/ 2401759 w 2965134"/>
              <a:gd name="connsiteY4" fmla="*/ 0 h 3508653"/>
              <a:gd name="connsiteX5" fmla="*/ 2965134 w 2965134"/>
              <a:gd name="connsiteY5" fmla="*/ 0 h 3508653"/>
              <a:gd name="connsiteX6" fmla="*/ 2965134 w 2965134"/>
              <a:gd name="connsiteY6" fmla="*/ 619862 h 3508653"/>
              <a:gd name="connsiteX7" fmla="*/ 2965134 w 2965134"/>
              <a:gd name="connsiteY7" fmla="*/ 1204638 h 3508653"/>
              <a:gd name="connsiteX8" fmla="*/ 2965134 w 2965134"/>
              <a:gd name="connsiteY8" fmla="*/ 1754327 h 3508653"/>
              <a:gd name="connsiteX9" fmla="*/ 2965134 w 2965134"/>
              <a:gd name="connsiteY9" fmla="*/ 2304015 h 3508653"/>
              <a:gd name="connsiteX10" fmla="*/ 2965134 w 2965134"/>
              <a:gd name="connsiteY10" fmla="*/ 2818618 h 3508653"/>
              <a:gd name="connsiteX11" fmla="*/ 2965134 w 2965134"/>
              <a:gd name="connsiteY11" fmla="*/ 3508653 h 3508653"/>
              <a:gd name="connsiteX12" fmla="*/ 2312805 w 2965134"/>
              <a:gd name="connsiteY12" fmla="*/ 3508653 h 3508653"/>
              <a:gd name="connsiteX13" fmla="*/ 1779080 w 2965134"/>
              <a:gd name="connsiteY13" fmla="*/ 3508653 h 3508653"/>
              <a:gd name="connsiteX14" fmla="*/ 1245356 w 2965134"/>
              <a:gd name="connsiteY14" fmla="*/ 3508653 h 3508653"/>
              <a:gd name="connsiteX15" fmla="*/ 741283 w 2965134"/>
              <a:gd name="connsiteY15" fmla="*/ 3508653 h 3508653"/>
              <a:gd name="connsiteX16" fmla="*/ 0 w 2965134"/>
              <a:gd name="connsiteY16" fmla="*/ 3508653 h 3508653"/>
              <a:gd name="connsiteX17" fmla="*/ 0 w 2965134"/>
              <a:gd name="connsiteY17" fmla="*/ 2853704 h 3508653"/>
              <a:gd name="connsiteX18" fmla="*/ 0 w 2965134"/>
              <a:gd name="connsiteY18" fmla="*/ 2339102 h 3508653"/>
              <a:gd name="connsiteX19" fmla="*/ 0 w 2965134"/>
              <a:gd name="connsiteY19" fmla="*/ 1754327 h 3508653"/>
              <a:gd name="connsiteX20" fmla="*/ 0 w 2965134"/>
              <a:gd name="connsiteY20" fmla="*/ 1099378 h 3508653"/>
              <a:gd name="connsiteX21" fmla="*/ 0 w 2965134"/>
              <a:gd name="connsiteY21" fmla="*/ 584776 h 3508653"/>
              <a:gd name="connsiteX22" fmla="*/ 0 w 2965134"/>
              <a:gd name="connsiteY22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965134" h="3508653" fill="none" extrusionOk="0">
                <a:moveTo>
                  <a:pt x="0" y="0"/>
                </a:moveTo>
                <a:cubicBezTo>
                  <a:pt x="153325" y="-52973"/>
                  <a:pt x="469918" y="31651"/>
                  <a:pt x="593027" y="0"/>
                </a:cubicBezTo>
                <a:cubicBezTo>
                  <a:pt x="716136" y="-31651"/>
                  <a:pt x="949717" y="36982"/>
                  <a:pt x="1186054" y="0"/>
                </a:cubicBezTo>
                <a:cubicBezTo>
                  <a:pt x="1422391" y="-36982"/>
                  <a:pt x="1633644" y="2055"/>
                  <a:pt x="1838383" y="0"/>
                </a:cubicBezTo>
                <a:cubicBezTo>
                  <a:pt x="2043122" y="-2055"/>
                  <a:pt x="2164008" y="49551"/>
                  <a:pt x="2401759" y="0"/>
                </a:cubicBezTo>
                <a:cubicBezTo>
                  <a:pt x="2639510" y="-49551"/>
                  <a:pt x="2742996" y="15475"/>
                  <a:pt x="2965134" y="0"/>
                </a:cubicBezTo>
                <a:cubicBezTo>
                  <a:pt x="3007504" y="157115"/>
                  <a:pt x="2948094" y="427443"/>
                  <a:pt x="2965134" y="619862"/>
                </a:cubicBezTo>
                <a:cubicBezTo>
                  <a:pt x="2982174" y="812281"/>
                  <a:pt x="2897587" y="1026711"/>
                  <a:pt x="2965134" y="1204638"/>
                </a:cubicBezTo>
                <a:cubicBezTo>
                  <a:pt x="3032681" y="1382565"/>
                  <a:pt x="2917152" y="1524021"/>
                  <a:pt x="2965134" y="1754327"/>
                </a:cubicBezTo>
                <a:cubicBezTo>
                  <a:pt x="3013116" y="1984633"/>
                  <a:pt x="2935330" y="2139648"/>
                  <a:pt x="2965134" y="2304015"/>
                </a:cubicBezTo>
                <a:cubicBezTo>
                  <a:pt x="2994938" y="2468382"/>
                  <a:pt x="2950833" y="2680613"/>
                  <a:pt x="2965134" y="2818618"/>
                </a:cubicBezTo>
                <a:cubicBezTo>
                  <a:pt x="2979435" y="2956623"/>
                  <a:pt x="2961467" y="3192610"/>
                  <a:pt x="2965134" y="3508653"/>
                </a:cubicBezTo>
                <a:cubicBezTo>
                  <a:pt x="2680776" y="3517894"/>
                  <a:pt x="2633833" y="3449297"/>
                  <a:pt x="2312805" y="3508653"/>
                </a:cubicBezTo>
                <a:cubicBezTo>
                  <a:pt x="1991777" y="3568009"/>
                  <a:pt x="1997804" y="3463992"/>
                  <a:pt x="1779080" y="3508653"/>
                </a:cubicBezTo>
                <a:cubicBezTo>
                  <a:pt x="1560356" y="3553314"/>
                  <a:pt x="1361613" y="3484898"/>
                  <a:pt x="1245356" y="3508653"/>
                </a:cubicBezTo>
                <a:cubicBezTo>
                  <a:pt x="1129099" y="3532408"/>
                  <a:pt x="933559" y="3474322"/>
                  <a:pt x="741283" y="3508653"/>
                </a:cubicBezTo>
                <a:cubicBezTo>
                  <a:pt x="549007" y="3542984"/>
                  <a:pt x="326667" y="3445169"/>
                  <a:pt x="0" y="3508653"/>
                </a:cubicBezTo>
                <a:cubicBezTo>
                  <a:pt x="-31781" y="3210315"/>
                  <a:pt x="62295" y="3095791"/>
                  <a:pt x="0" y="2853704"/>
                </a:cubicBezTo>
                <a:cubicBezTo>
                  <a:pt x="-62295" y="2611617"/>
                  <a:pt x="57195" y="2533516"/>
                  <a:pt x="0" y="2339102"/>
                </a:cubicBezTo>
                <a:cubicBezTo>
                  <a:pt x="-57195" y="2144688"/>
                  <a:pt x="57761" y="2024064"/>
                  <a:pt x="0" y="1754327"/>
                </a:cubicBezTo>
                <a:cubicBezTo>
                  <a:pt x="-57761" y="1484590"/>
                  <a:pt x="64129" y="1251459"/>
                  <a:pt x="0" y="1099378"/>
                </a:cubicBezTo>
                <a:cubicBezTo>
                  <a:pt x="-64129" y="947297"/>
                  <a:pt x="30453" y="737886"/>
                  <a:pt x="0" y="584776"/>
                </a:cubicBezTo>
                <a:cubicBezTo>
                  <a:pt x="-30453" y="431666"/>
                  <a:pt x="34272" y="251089"/>
                  <a:pt x="0" y="0"/>
                </a:cubicBezTo>
                <a:close/>
              </a:path>
              <a:path w="2965134" h="3508653" stroke="0" extrusionOk="0">
                <a:moveTo>
                  <a:pt x="0" y="0"/>
                </a:moveTo>
                <a:cubicBezTo>
                  <a:pt x="178024" y="-71285"/>
                  <a:pt x="326922" y="10003"/>
                  <a:pt x="652329" y="0"/>
                </a:cubicBezTo>
                <a:cubicBezTo>
                  <a:pt x="977736" y="-10003"/>
                  <a:pt x="1066808" y="60166"/>
                  <a:pt x="1186054" y="0"/>
                </a:cubicBezTo>
                <a:cubicBezTo>
                  <a:pt x="1305301" y="-60166"/>
                  <a:pt x="1570437" y="39594"/>
                  <a:pt x="1719778" y="0"/>
                </a:cubicBezTo>
                <a:cubicBezTo>
                  <a:pt x="1869119" y="-39594"/>
                  <a:pt x="2083071" y="3541"/>
                  <a:pt x="2372107" y="0"/>
                </a:cubicBezTo>
                <a:cubicBezTo>
                  <a:pt x="2661143" y="-3541"/>
                  <a:pt x="2705263" y="35054"/>
                  <a:pt x="2965134" y="0"/>
                </a:cubicBezTo>
                <a:cubicBezTo>
                  <a:pt x="2978285" y="133505"/>
                  <a:pt x="2929398" y="420124"/>
                  <a:pt x="2965134" y="549689"/>
                </a:cubicBezTo>
                <a:cubicBezTo>
                  <a:pt x="3000870" y="679254"/>
                  <a:pt x="2962284" y="886009"/>
                  <a:pt x="2965134" y="1099378"/>
                </a:cubicBezTo>
                <a:cubicBezTo>
                  <a:pt x="2967984" y="1312747"/>
                  <a:pt x="2906195" y="1443951"/>
                  <a:pt x="2965134" y="1613980"/>
                </a:cubicBezTo>
                <a:cubicBezTo>
                  <a:pt x="3024073" y="1784009"/>
                  <a:pt x="2924090" y="1989337"/>
                  <a:pt x="2965134" y="2198756"/>
                </a:cubicBezTo>
                <a:cubicBezTo>
                  <a:pt x="3006178" y="2408175"/>
                  <a:pt x="2942245" y="2499865"/>
                  <a:pt x="2965134" y="2783531"/>
                </a:cubicBezTo>
                <a:cubicBezTo>
                  <a:pt x="2988023" y="3067198"/>
                  <a:pt x="2918573" y="3309048"/>
                  <a:pt x="2965134" y="3508653"/>
                </a:cubicBezTo>
                <a:cubicBezTo>
                  <a:pt x="2750948" y="3527540"/>
                  <a:pt x="2710297" y="3481634"/>
                  <a:pt x="2461061" y="3508653"/>
                </a:cubicBezTo>
                <a:cubicBezTo>
                  <a:pt x="2211825" y="3535672"/>
                  <a:pt x="2013390" y="3502141"/>
                  <a:pt x="1838383" y="3508653"/>
                </a:cubicBezTo>
                <a:cubicBezTo>
                  <a:pt x="1663376" y="3515165"/>
                  <a:pt x="1375640" y="3505305"/>
                  <a:pt x="1186054" y="3508653"/>
                </a:cubicBezTo>
                <a:cubicBezTo>
                  <a:pt x="996468" y="3512001"/>
                  <a:pt x="853282" y="3453482"/>
                  <a:pt x="622678" y="3508653"/>
                </a:cubicBezTo>
                <a:cubicBezTo>
                  <a:pt x="392074" y="3563824"/>
                  <a:pt x="179998" y="3447715"/>
                  <a:pt x="0" y="3508653"/>
                </a:cubicBezTo>
                <a:cubicBezTo>
                  <a:pt x="-46229" y="3291700"/>
                  <a:pt x="58281" y="3144170"/>
                  <a:pt x="0" y="2923878"/>
                </a:cubicBezTo>
                <a:cubicBezTo>
                  <a:pt x="-58281" y="2703587"/>
                  <a:pt x="60631" y="2534029"/>
                  <a:pt x="0" y="2268929"/>
                </a:cubicBezTo>
                <a:cubicBezTo>
                  <a:pt x="-60631" y="2003829"/>
                  <a:pt x="38997" y="1864898"/>
                  <a:pt x="0" y="1754327"/>
                </a:cubicBezTo>
                <a:cubicBezTo>
                  <a:pt x="-38997" y="1643756"/>
                  <a:pt x="7093" y="1394485"/>
                  <a:pt x="0" y="1099378"/>
                </a:cubicBezTo>
                <a:cubicBezTo>
                  <a:pt x="-7093" y="804271"/>
                  <a:pt x="41575" y="753601"/>
                  <a:pt x="0" y="514602"/>
                </a:cubicBezTo>
                <a:cubicBezTo>
                  <a:pt x="-41575" y="275603"/>
                  <a:pt x="42613" y="191082"/>
                  <a:pt x="0" y="0"/>
                </a:cubicBezTo>
                <a:close/>
              </a:path>
            </a:pathLst>
          </a:custGeom>
          <a:solidFill>
            <a:srgbClr val="FFCCFF"/>
          </a:solidFill>
          <a:ln w="28575">
            <a:solidFill>
              <a:srgbClr val="CC0099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Physical</a:t>
            </a:r>
          </a:p>
          <a:p>
            <a:pPr algn="ctr"/>
            <a:endParaRPr lang="en-GB" b="1" u="sng" dirty="0" smtClean="0">
              <a:latin typeface="Comic Sans MS" panose="030F0702030302020204" pitchFamily="66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how to ride a tricycle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how to zip up </a:t>
            </a:r>
            <a:r>
              <a:rPr lang="en-GB" sz="1200" dirty="0" smtClean="0">
                <a:latin typeface="SassoonPrimaryType" pitchFamily="2" charset="0"/>
              </a:rPr>
              <a:t>my </a:t>
            </a:r>
            <a:r>
              <a:rPr lang="en-GB" sz="1200" dirty="0">
                <a:latin typeface="SassoonPrimaryType" pitchFamily="2" charset="0"/>
              </a:rPr>
              <a:t>coat</a:t>
            </a:r>
            <a:r>
              <a:rPr lang="en-GB" sz="1200" dirty="0"/>
              <a:t>.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354360C2-BF92-426D-807D-946D5328734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D4B267C-EC90-43B8-B301-152C72BBDAB0}"/>
              </a:ext>
            </a:extLst>
          </p:cNvPr>
          <p:cNvSpPr txBox="1"/>
          <p:nvPr/>
        </p:nvSpPr>
        <p:spPr>
          <a:xfrm>
            <a:off x="4157252" y="2801100"/>
            <a:ext cx="4233335" cy="5847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prstDash val="solid"/>
            <a:extLst>
              <a:ext uri="{C807C97D-BFC1-408E-A445-0C87EB9F89A2}">
                <ask:lineSketchStyleProps xmlns="" xmlns:ask="http://schemas.microsoft.com/office/drawing/2018/sketchyshapes" sd="1669243242">
                  <a:custGeom>
                    <a:avLst/>
                    <a:gdLst>
                      <a:gd name="connsiteX0" fmla="*/ 0 w 3964220"/>
                      <a:gd name="connsiteY0" fmla="*/ 0 h 584775"/>
                      <a:gd name="connsiteX1" fmla="*/ 3964220 w 3964220"/>
                      <a:gd name="connsiteY1" fmla="*/ 0 h 584775"/>
                      <a:gd name="connsiteX2" fmla="*/ 3964220 w 3964220"/>
                      <a:gd name="connsiteY2" fmla="*/ 584775 h 584775"/>
                      <a:gd name="connsiteX3" fmla="*/ 0 w 3964220"/>
                      <a:gd name="connsiteY3" fmla="*/ 584775 h 584775"/>
                      <a:gd name="connsiteX4" fmla="*/ 0 w 3964220"/>
                      <a:gd name="connsiteY4" fmla="*/ 0 h 5847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964220" h="584775" fill="none" extrusionOk="0">
                        <a:moveTo>
                          <a:pt x="0" y="0"/>
                        </a:moveTo>
                        <a:cubicBezTo>
                          <a:pt x="401851" y="-94714"/>
                          <a:pt x="3213127" y="-38293"/>
                          <a:pt x="3964220" y="0"/>
                        </a:cubicBezTo>
                        <a:cubicBezTo>
                          <a:pt x="3955015" y="123320"/>
                          <a:pt x="3985888" y="431055"/>
                          <a:pt x="3964220" y="584775"/>
                        </a:cubicBezTo>
                        <a:cubicBezTo>
                          <a:pt x="3217706" y="589858"/>
                          <a:pt x="740590" y="567936"/>
                          <a:pt x="0" y="584775"/>
                        </a:cubicBezTo>
                        <a:cubicBezTo>
                          <a:pt x="16228" y="487060"/>
                          <a:pt x="-10423" y="185619"/>
                          <a:pt x="0" y="0"/>
                        </a:cubicBezTo>
                        <a:close/>
                      </a:path>
                      <a:path w="3964220" h="584775" stroke="0" extrusionOk="0">
                        <a:moveTo>
                          <a:pt x="0" y="0"/>
                        </a:moveTo>
                        <a:cubicBezTo>
                          <a:pt x="1814686" y="89012"/>
                          <a:pt x="3451351" y="90319"/>
                          <a:pt x="3964220" y="0"/>
                        </a:cubicBezTo>
                        <a:cubicBezTo>
                          <a:pt x="3916235" y="81983"/>
                          <a:pt x="3992178" y="511588"/>
                          <a:pt x="3964220" y="584775"/>
                        </a:cubicBezTo>
                        <a:cubicBezTo>
                          <a:pt x="2896499" y="429174"/>
                          <a:pt x="1596068" y="424834"/>
                          <a:pt x="0" y="584775"/>
                        </a:cubicBezTo>
                        <a:cubicBezTo>
                          <a:pt x="4456" y="414434"/>
                          <a:pt x="41723" y="14031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3200" b="1" u="sng" dirty="0" smtClean="0">
                <a:latin typeface="Comic Sans MS" panose="030F0702030302020204" pitchFamily="66" charset="0"/>
              </a:rPr>
              <a:t>Lets Celebrate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1F907336-AC06-407B-9169-29C15CEF8A2E}"/>
              </a:ext>
            </a:extLst>
          </p:cNvPr>
          <p:cNvGrpSpPr/>
          <p:nvPr/>
        </p:nvGrpSpPr>
        <p:grpSpPr>
          <a:xfrm>
            <a:off x="3828809" y="2464142"/>
            <a:ext cx="5078312" cy="1219635"/>
            <a:chOff x="3727707" y="2848814"/>
            <a:chExt cx="5268846" cy="1488919"/>
          </a:xfrm>
        </p:grpSpPr>
        <p:pic>
          <p:nvPicPr>
            <p:cNvPr id="10" name="Picture 2" descr="See the source image">
              <a:extLst>
                <a:ext uri="{FF2B5EF4-FFF2-40B4-BE49-F238E27FC236}">
                  <a16:creationId xmlns="" xmlns:a16="http://schemas.microsoft.com/office/drawing/2014/main" id="{626E03FE-3BCC-48DA-BB10-58A1DB0398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512" y="2848814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See the source image">
              <a:extLst>
                <a:ext uri="{FF2B5EF4-FFF2-40B4-BE49-F238E27FC236}">
                  <a16:creationId xmlns="" xmlns:a16="http://schemas.microsoft.com/office/drawing/2014/main" id="{870CB45A-D441-481E-811F-68F8E7683C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6042" y="3899516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See the source image">
              <a:extLst>
                <a:ext uri="{FF2B5EF4-FFF2-40B4-BE49-F238E27FC236}">
                  <a16:creationId xmlns="" xmlns:a16="http://schemas.microsoft.com/office/drawing/2014/main" id="{FBDAB5E1-120E-46B3-9645-5DB9C992C19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5400000">
              <a:off x="3241989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" descr="See the source image">
              <a:extLst>
                <a:ext uri="{FF2B5EF4-FFF2-40B4-BE49-F238E27FC236}">
                  <a16:creationId xmlns="" xmlns:a16="http://schemas.microsoft.com/office/drawing/2014/main" id="{FCEDD172-EFF0-4DE7-B5B3-DA9334FBD91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16200000" flipH="1">
              <a:off x="7993352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269B91D-84A5-4D71-A40F-7578C168F866}"/>
              </a:ext>
            </a:extLst>
          </p:cNvPr>
          <p:cNvSpPr txBox="1"/>
          <p:nvPr/>
        </p:nvSpPr>
        <p:spPr>
          <a:xfrm>
            <a:off x="9214342" y="124450"/>
            <a:ext cx="2670438" cy="3277820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rgbClr val="E0C1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Polite Reminders</a:t>
            </a:r>
            <a:endParaRPr lang="en-GB" sz="1000" b="1" u="sng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All children need to have a filled water bottle in school every day</a:t>
            </a:r>
            <a:r>
              <a:rPr lang="en-GB" sz="1050" b="1" dirty="0" smtClean="0">
                <a:latin typeface="Comic Sans MS" panose="030F0702030302020204" pitchFamily="66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Lease ensure that your child has spare clothes in their pump bag.</a:t>
            </a:r>
            <a:endParaRPr lang="en-GB" sz="1050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</a:t>
            </a:r>
            <a:r>
              <a:rPr lang="en-GB" sz="1050" b="1" dirty="0" smtClean="0">
                <a:latin typeface="Comic Sans MS" panose="030F0702030302020204" pitchFamily="66" charset="0"/>
              </a:rPr>
              <a:t>ensure that all of you child’s clothes are labelled with their name.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you let a member of staff know if somebody new is collecting your child.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could you ensure that your child’s hair is tied up in a bobble.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make an orderly queue at the green gate when collecting your child.  </a:t>
            </a:r>
            <a:endParaRPr lang="en-GB" sz="1050" b="1" dirty="0" smtClean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All children need a pair of wellies that can be kept at school.</a:t>
            </a:r>
            <a:endParaRPr lang="en-GB" sz="1050" b="1" dirty="0" smtClean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4157252" y="929204"/>
            <a:ext cx="4520961" cy="1323439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>
                <a:latin typeface="Comic Sans MS" panose="030F0702030302020204" pitchFamily="66" charset="0"/>
              </a:rPr>
              <a:t>Personal, Social &amp; </a:t>
            </a:r>
            <a:r>
              <a:rPr lang="en-GB" sz="1600" b="1" u="sng" dirty="0" smtClean="0">
                <a:latin typeface="Comic Sans MS" panose="030F0702030302020204" pitchFamily="66" charset="0"/>
              </a:rPr>
              <a:t>Emotional</a:t>
            </a:r>
          </a:p>
          <a:p>
            <a:pPr algn="ctr"/>
            <a:endParaRPr lang="en-GB" sz="1600" b="1" u="sng" dirty="0" smtClean="0">
              <a:latin typeface="Comic Sans MS" panose="030F0702030302020204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If I need help </a:t>
            </a: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will know that adults in Nursery can help 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I will learn </a:t>
            </a:r>
            <a:r>
              <a:rPr lang="en-GB" sz="1200" dirty="0"/>
              <a:t>how to look after and tidy up </a:t>
            </a:r>
            <a:r>
              <a:rPr lang="en-GB" sz="1200" dirty="0" smtClean="0"/>
              <a:t>resources in my school.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know that water is a healthy option to drink.</a:t>
            </a:r>
            <a:endParaRPr lang="en-GB" sz="1200" dirty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how to play partner </a:t>
            </a:r>
            <a:r>
              <a:rPr lang="en-GB" sz="1200" dirty="0" smtClean="0">
                <a:latin typeface="SassoonPrimaryType" pitchFamily="2" charset="0"/>
              </a:rPr>
              <a:t>games with my friends. </a:t>
            </a:r>
            <a:endParaRPr lang="en-GB" sz="1200" dirty="0" smtClean="0">
              <a:latin typeface="SassoonPrimaryType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638248" y="4829261"/>
            <a:ext cx="2719377" cy="1938992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Maths</a:t>
            </a:r>
          </a:p>
          <a:p>
            <a:pPr algn="ctr"/>
            <a:endParaRPr lang="en-GB" b="1" u="sng" dirty="0" smtClean="0">
              <a:latin typeface="Comic Sans MS" panose="030F0702030302020204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count to in correspondence to 5.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compare big and small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learn how to identify a circle, square and triangle.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describe shapes using simple language including sides, corners, straight, flat and round. </a:t>
            </a:r>
            <a:endParaRPr lang="en-GB" sz="1200" b="1" dirty="0"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63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479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Ink Free</vt:lpstr>
      <vt:lpstr>SassoonPrimaryType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Louise Storey</dc:creator>
  <cp:lastModifiedBy>Miss D. Smith</cp:lastModifiedBy>
  <cp:revision>24</cp:revision>
  <dcterms:created xsi:type="dcterms:W3CDTF">2021-11-04T19:05:48Z</dcterms:created>
  <dcterms:modified xsi:type="dcterms:W3CDTF">2023-10-26T08:47:46Z</dcterms:modified>
</cp:coreProperties>
</file>