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3B3"/>
    <a:srgbClr val="E0C1FF"/>
    <a:srgbClr val="CC99FF"/>
    <a:srgbClr val="FFCCFF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0" d="100"/>
          <a:sy n="120" d="100"/>
        </p:scale>
        <p:origin x="-2484" y="-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27E2C1-56A0-4FAE-87B4-55881A742B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2A39E587-7D83-478C-851B-6CAEDB02A9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2B18D60-8D81-4B26-9505-19B4C165D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7C0A408-8DCC-46F2-A6B0-CCCB7A23A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6218B9A4-CD2A-4E58-B1E1-A924BCED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484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846C62-D74A-40D1-9488-037C448525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29E0B005-5344-41B2-9D74-5697C6388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EBE7E06-F369-4907-A74E-83F5CF1B3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EF30ADF-0053-4901-B5F9-9D2CBFAC0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EBB122A5-5DBA-4FE6-AA8B-C81472BC5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1533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F85625E-5A84-4134-BD7F-270E8BEB40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492EBDB3-9E76-4635-B985-3FBF51A08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BDBB368-07AE-44AC-B359-9AA260743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BF1B846-C9E1-4629-94EE-28DBDB907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6BBC9A7-7858-44C7-88F6-7DB998977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543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3AF7B3D-6D3A-4F1E-9DA6-D97442D0C9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481F62D-2D98-4D80-92B8-1A370061D0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3A48F299-348C-475B-9E13-7D55A671A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EA69C5E-35DB-4956-A7A2-D2E9AE339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0B04B71-F9D2-49DD-A638-4125B754A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7505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7F44D55-0032-47EF-8367-474670B582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17EF0A16-9A62-40E9-8F51-9842E71326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3406B45-6F69-4A1A-A77A-88D8F9FD8C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47DCA00-81FB-4717-B38C-3C92D041E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8912DE4-D37D-4C5B-936B-FE73C9B7A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6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E7956D8-DD45-4DDF-A6DE-242B6EC4E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87ADD39-8EB9-4292-88B7-3DA869D26DC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9265F2FD-AB95-4CB1-B67E-CA0B0B03F5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6698C62-30CF-48CC-863B-626A715FE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8B133AD-E86D-4D25-9EB2-4ACD493E7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BE1D4F70-EC15-4E60-A237-45B16C6967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733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E671E84-1C86-470C-BED6-BA071F48AE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339ACCC5-F1FE-4E82-AAA1-4121A73134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EFBAFB2D-C040-4406-9DC1-514D1C5CD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9E155901-A1D6-4578-BB41-64C701339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0CB2ECAF-DEC4-4311-967F-CE511AB21E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38E5DDDD-2039-4C73-9DDC-F6224674E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494AC434-5B78-4F8F-8AAE-5D3FE5460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9A241D80-4AA3-41AD-934E-F95776429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3378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4A39540-8D4D-4F37-93A2-9507BE982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3EB2CF5B-49B8-4158-AAC7-DCE846179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30717BA9-CED5-4CB1-9D06-2DAAD3229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40BC968-8F04-4EFD-AAB1-10124F1C7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2120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16580A02-1A02-4ED3-B715-0CCB899EC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AFDDF5DF-08F4-46E4-9224-89B5838CE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71861B70-8B0E-4B1E-9728-246681A90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1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77738DC-4651-4C1F-808E-8BCD35389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22147E3-111B-4C22-B0A4-83864656BC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646E6705-D0ED-4D53-B80B-F9AC1414AC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A2ED66B-B6B4-46CD-9236-9874B00A0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ED5369FE-46E0-4962-B4FB-B91BFA666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566576B0-076E-4803-A805-6CF9DB5A5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04254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43EDB8C-CCCC-4E24-99DF-E66648FB3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A49B408-2FFA-4F8C-9F8C-2C80A5B32C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B3EEB5E1-0FB5-4428-ACEC-F5B8AC58CE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E227ECD-9F79-4EB8-B20B-F75C0687B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2279B3-2F3E-43E3-A7AA-68EA03493B2A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CB5E396A-5DC5-4D24-97CF-CE4998045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2281CB5-2069-4F9E-AC1E-84E411F5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48450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9DCFFD19-A207-47D2-9363-300E8F9080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A699CEF-E592-4CCE-A23E-82A1D2A3AB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A99A39E-20D0-4365-80B5-FA31881C28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279B3-2F3E-43E3-A7AA-68EA03493B2A}" type="datetimeFigureOut">
              <a:rPr lang="en-GB" smtClean="0"/>
              <a:t>06/06/2024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8A9FA22-3084-466E-AFFA-E52AED3D25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B8140D43-F92C-41C9-BBFC-772215515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B40E3-D59E-4F4B-BEC1-396D481C067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62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F3EAC452-F8A5-424E-A98B-1C9C04470125}"/>
              </a:ext>
            </a:extLst>
          </p:cNvPr>
          <p:cNvSpPr txBox="1"/>
          <p:nvPr/>
        </p:nvSpPr>
        <p:spPr>
          <a:xfrm>
            <a:off x="3144896" y="124450"/>
            <a:ext cx="6505448" cy="738664"/>
          </a:xfrm>
          <a:prstGeom prst="rect">
            <a:avLst/>
          </a:prstGeom>
          <a:solidFill>
            <a:schemeClr val="bg1"/>
          </a:solidFill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u="sng" dirty="0" smtClean="0">
                <a:latin typeface="Comic Sans MS" panose="030F0702030302020204" pitchFamily="66" charset="0"/>
              </a:rPr>
              <a:t>Nursery </a:t>
            </a:r>
            <a:endParaRPr lang="en-GB" sz="1400" b="1" u="sng" dirty="0">
              <a:latin typeface="Comic Sans MS" panose="030F0702030302020204" pitchFamily="66" charset="0"/>
            </a:endParaRPr>
          </a:p>
          <a:p>
            <a:pPr algn="ctr"/>
            <a:r>
              <a:rPr lang="en-GB" sz="1400" b="1" u="sng" dirty="0" smtClean="0">
                <a:latin typeface="Comic Sans MS" panose="030F0702030302020204" pitchFamily="66" charset="0"/>
              </a:rPr>
              <a:t>SUMMER 1  </a:t>
            </a:r>
            <a:r>
              <a:rPr lang="en-GB" sz="1400" b="1" u="sng" dirty="0" smtClean="0">
                <a:latin typeface="Comic Sans MS" panose="030F0702030302020204" pitchFamily="66" charset="0"/>
              </a:rPr>
              <a:t>03.06.24-24.07.24</a:t>
            </a:r>
            <a:endParaRPr lang="en-GB" sz="1400" b="1" u="sng" dirty="0"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What will I be learning this half term? 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="" xmlns:a16="http://schemas.microsoft.com/office/drawing/2014/main" id="{35BB5BDB-CA4E-465F-AA87-BC86730E51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269718"/>
              </p:ext>
            </p:extLst>
          </p:nvPr>
        </p:nvGraphicFramePr>
        <p:xfrm>
          <a:off x="10643416" y="3861335"/>
          <a:ext cx="1241364" cy="2570175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241364">
                  <a:extLst>
                    <a:ext uri="{9D8B030D-6E8A-4147-A177-3AD203B41FA5}">
                      <a16:colId xmlns="" xmlns:a16="http://schemas.microsoft.com/office/drawing/2014/main" val="50766947"/>
                    </a:ext>
                  </a:extLst>
                </a:gridCol>
              </a:tblGrid>
              <a:tr h="492368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latin typeface="Ink Free" panose="03080402000500000000" pitchFamily="66" charset="0"/>
                        </a:rPr>
                        <a:t>Key </a:t>
                      </a: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Vocabulary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200" b="0" dirty="0" smtClean="0">
                          <a:latin typeface="Ink Free" panose="03080402000500000000" pitchFamily="66" charset="0"/>
                        </a:rPr>
                        <a:t>Cover/Spine/Title</a:t>
                      </a:r>
                      <a:r>
                        <a:rPr lang="en-GB" sz="1200" b="0" baseline="0" dirty="0" smtClean="0">
                          <a:latin typeface="Ink Free" panose="03080402000500000000" pitchFamily="66" charset="0"/>
                        </a:rPr>
                        <a:t>/Blurb</a:t>
                      </a:r>
                      <a:endParaRPr lang="en-GB" sz="1200" b="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43056404"/>
                  </a:ext>
                </a:extLst>
              </a:tr>
              <a:tr h="245917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err="1" smtClean="0">
                          <a:latin typeface="Ink Free" panose="03080402000500000000" pitchFamily="66" charset="0"/>
                        </a:rPr>
                        <a:t>Fairytale</a:t>
                      </a: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58731455"/>
                  </a:ext>
                </a:extLst>
              </a:tr>
              <a:tr h="245917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Segment</a:t>
                      </a: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404400979"/>
                  </a:ext>
                </a:extLst>
              </a:tr>
              <a:tr h="245917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Blend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070722435"/>
                  </a:ext>
                </a:extLst>
              </a:tr>
              <a:tr h="1107135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Pattern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Route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200" dirty="0" smtClean="0">
                          <a:latin typeface="Ink Free" panose="03080402000500000000" pitchFamily="66" charset="0"/>
                        </a:rPr>
                        <a:t>Map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dirty="0" smtClean="0">
                        <a:latin typeface="Ink Free" panose="03080402000500000000" pitchFamily="66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n-GB" sz="1200" dirty="0">
                        <a:latin typeface="Ink Free" panose="03080402000500000000" pitchFamily="66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5826245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9078B7C6-8360-44D3-9258-FE0053C4CED2}"/>
              </a:ext>
            </a:extLst>
          </p:cNvPr>
          <p:cNvSpPr txBox="1"/>
          <p:nvPr/>
        </p:nvSpPr>
        <p:spPr>
          <a:xfrm>
            <a:off x="204699" y="156214"/>
            <a:ext cx="3575545" cy="2862322"/>
          </a:xfrm>
          <a:custGeom>
            <a:avLst/>
            <a:gdLst>
              <a:gd name="connsiteX0" fmla="*/ 0 w 3575545"/>
              <a:gd name="connsiteY0" fmla="*/ 0 h 3508653"/>
              <a:gd name="connsiteX1" fmla="*/ 667435 w 3575545"/>
              <a:gd name="connsiteY1" fmla="*/ 0 h 3508653"/>
              <a:gd name="connsiteX2" fmla="*/ 1334870 w 3575545"/>
              <a:gd name="connsiteY2" fmla="*/ 0 h 3508653"/>
              <a:gd name="connsiteX3" fmla="*/ 1895039 w 3575545"/>
              <a:gd name="connsiteY3" fmla="*/ 0 h 3508653"/>
              <a:gd name="connsiteX4" fmla="*/ 2526718 w 3575545"/>
              <a:gd name="connsiteY4" fmla="*/ 0 h 3508653"/>
              <a:gd name="connsiteX5" fmla="*/ 3575545 w 3575545"/>
              <a:gd name="connsiteY5" fmla="*/ 0 h 3508653"/>
              <a:gd name="connsiteX6" fmla="*/ 3575545 w 3575545"/>
              <a:gd name="connsiteY6" fmla="*/ 549689 h 3508653"/>
              <a:gd name="connsiteX7" fmla="*/ 3575545 w 3575545"/>
              <a:gd name="connsiteY7" fmla="*/ 1099378 h 3508653"/>
              <a:gd name="connsiteX8" fmla="*/ 3575545 w 3575545"/>
              <a:gd name="connsiteY8" fmla="*/ 1649067 h 3508653"/>
              <a:gd name="connsiteX9" fmla="*/ 3575545 w 3575545"/>
              <a:gd name="connsiteY9" fmla="*/ 2163669 h 3508653"/>
              <a:gd name="connsiteX10" fmla="*/ 3575545 w 3575545"/>
              <a:gd name="connsiteY10" fmla="*/ 2818618 h 3508653"/>
              <a:gd name="connsiteX11" fmla="*/ 3575545 w 3575545"/>
              <a:gd name="connsiteY11" fmla="*/ 3508653 h 3508653"/>
              <a:gd name="connsiteX12" fmla="*/ 2908110 w 3575545"/>
              <a:gd name="connsiteY12" fmla="*/ 3508653 h 3508653"/>
              <a:gd name="connsiteX13" fmla="*/ 2383697 w 3575545"/>
              <a:gd name="connsiteY13" fmla="*/ 3508653 h 3508653"/>
              <a:gd name="connsiteX14" fmla="*/ 1895039 w 3575545"/>
              <a:gd name="connsiteY14" fmla="*/ 3508653 h 3508653"/>
              <a:gd name="connsiteX15" fmla="*/ 1370626 w 3575545"/>
              <a:gd name="connsiteY15" fmla="*/ 3508653 h 3508653"/>
              <a:gd name="connsiteX16" fmla="*/ 703191 w 3575545"/>
              <a:gd name="connsiteY16" fmla="*/ 3508653 h 3508653"/>
              <a:gd name="connsiteX17" fmla="*/ 0 w 3575545"/>
              <a:gd name="connsiteY17" fmla="*/ 3508653 h 3508653"/>
              <a:gd name="connsiteX18" fmla="*/ 0 w 3575545"/>
              <a:gd name="connsiteY18" fmla="*/ 3029137 h 3508653"/>
              <a:gd name="connsiteX19" fmla="*/ 0 w 3575545"/>
              <a:gd name="connsiteY19" fmla="*/ 2374189 h 3508653"/>
              <a:gd name="connsiteX20" fmla="*/ 0 w 3575545"/>
              <a:gd name="connsiteY20" fmla="*/ 1859586 h 3508653"/>
              <a:gd name="connsiteX21" fmla="*/ 0 w 3575545"/>
              <a:gd name="connsiteY21" fmla="*/ 1380070 h 3508653"/>
              <a:gd name="connsiteX22" fmla="*/ 0 w 3575545"/>
              <a:gd name="connsiteY22" fmla="*/ 760208 h 3508653"/>
              <a:gd name="connsiteX23" fmla="*/ 0 w 3575545"/>
              <a:gd name="connsiteY23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575545" h="3508653" fill="none" extrusionOk="0">
                <a:moveTo>
                  <a:pt x="0" y="0"/>
                </a:moveTo>
                <a:cubicBezTo>
                  <a:pt x="214933" y="-28825"/>
                  <a:pt x="397411" y="7850"/>
                  <a:pt x="667435" y="0"/>
                </a:cubicBezTo>
                <a:cubicBezTo>
                  <a:pt x="937460" y="-7850"/>
                  <a:pt x="1175362" y="48729"/>
                  <a:pt x="1334870" y="0"/>
                </a:cubicBezTo>
                <a:cubicBezTo>
                  <a:pt x="1494378" y="-48729"/>
                  <a:pt x="1700893" y="23138"/>
                  <a:pt x="1895039" y="0"/>
                </a:cubicBezTo>
                <a:cubicBezTo>
                  <a:pt x="2089185" y="-23138"/>
                  <a:pt x="2308989" y="44539"/>
                  <a:pt x="2526718" y="0"/>
                </a:cubicBezTo>
                <a:cubicBezTo>
                  <a:pt x="2744447" y="-44539"/>
                  <a:pt x="3117477" y="35312"/>
                  <a:pt x="3575545" y="0"/>
                </a:cubicBezTo>
                <a:cubicBezTo>
                  <a:pt x="3637213" y="171193"/>
                  <a:pt x="3511118" y="426200"/>
                  <a:pt x="3575545" y="549689"/>
                </a:cubicBezTo>
                <a:cubicBezTo>
                  <a:pt x="3639972" y="673178"/>
                  <a:pt x="3527563" y="869072"/>
                  <a:pt x="3575545" y="1099378"/>
                </a:cubicBezTo>
                <a:cubicBezTo>
                  <a:pt x="3623527" y="1329684"/>
                  <a:pt x="3550654" y="1483252"/>
                  <a:pt x="3575545" y="1649067"/>
                </a:cubicBezTo>
                <a:cubicBezTo>
                  <a:pt x="3600436" y="1814882"/>
                  <a:pt x="3559466" y="2028215"/>
                  <a:pt x="3575545" y="2163669"/>
                </a:cubicBezTo>
                <a:cubicBezTo>
                  <a:pt x="3591624" y="2299123"/>
                  <a:pt x="3512904" y="2542251"/>
                  <a:pt x="3575545" y="2818618"/>
                </a:cubicBezTo>
                <a:cubicBezTo>
                  <a:pt x="3638186" y="3094985"/>
                  <a:pt x="3500742" y="3236450"/>
                  <a:pt x="3575545" y="3508653"/>
                </a:cubicBezTo>
                <a:cubicBezTo>
                  <a:pt x="3265323" y="3552282"/>
                  <a:pt x="3162039" y="3438797"/>
                  <a:pt x="2908110" y="3508653"/>
                </a:cubicBezTo>
                <a:cubicBezTo>
                  <a:pt x="2654182" y="3578509"/>
                  <a:pt x="2587640" y="3454998"/>
                  <a:pt x="2383697" y="3508653"/>
                </a:cubicBezTo>
                <a:cubicBezTo>
                  <a:pt x="2179754" y="3562308"/>
                  <a:pt x="2025714" y="3453524"/>
                  <a:pt x="1895039" y="3508653"/>
                </a:cubicBezTo>
                <a:cubicBezTo>
                  <a:pt x="1764364" y="3563782"/>
                  <a:pt x="1622371" y="3449918"/>
                  <a:pt x="1370626" y="3508653"/>
                </a:cubicBezTo>
                <a:cubicBezTo>
                  <a:pt x="1118881" y="3567388"/>
                  <a:pt x="933882" y="3487171"/>
                  <a:pt x="703191" y="3508653"/>
                </a:cubicBezTo>
                <a:cubicBezTo>
                  <a:pt x="472500" y="3530135"/>
                  <a:pt x="195416" y="3447245"/>
                  <a:pt x="0" y="3508653"/>
                </a:cubicBezTo>
                <a:cubicBezTo>
                  <a:pt x="-24877" y="3398190"/>
                  <a:pt x="32724" y="3174697"/>
                  <a:pt x="0" y="3029137"/>
                </a:cubicBezTo>
                <a:cubicBezTo>
                  <a:pt x="-32724" y="2883577"/>
                  <a:pt x="70448" y="2520457"/>
                  <a:pt x="0" y="2374189"/>
                </a:cubicBezTo>
                <a:cubicBezTo>
                  <a:pt x="-70448" y="2227921"/>
                  <a:pt x="25333" y="2018413"/>
                  <a:pt x="0" y="1859586"/>
                </a:cubicBezTo>
                <a:cubicBezTo>
                  <a:pt x="-25333" y="1700759"/>
                  <a:pt x="47224" y="1569311"/>
                  <a:pt x="0" y="1380070"/>
                </a:cubicBezTo>
                <a:cubicBezTo>
                  <a:pt x="-47224" y="1190829"/>
                  <a:pt x="61434" y="976595"/>
                  <a:pt x="0" y="760208"/>
                </a:cubicBezTo>
                <a:cubicBezTo>
                  <a:pt x="-61434" y="543821"/>
                  <a:pt x="60792" y="193140"/>
                  <a:pt x="0" y="0"/>
                </a:cubicBezTo>
                <a:close/>
              </a:path>
              <a:path w="3575545" h="3508653" stroke="0" extrusionOk="0">
                <a:moveTo>
                  <a:pt x="0" y="0"/>
                </a:moveTo>
                <a:cubicBezTo>
                  <a:pt x="162887" y="-23206"/>
                  <a:pt x="409262" y="27659"/>
                  <a:pt x="667435" y="0"/>
                </a:cubicBezTo>
                <a:cubicBezTo>
                  <a:pt x="925608" y="-27659"/>
                  <a:pt x="1027946" y="57117"/>
                  <a:pt x="1191848" y="0"/>
                </a:cubicBezTo>
                <a:cubicBezTo>
                  <a:pt x="1355750" y="-57117"/>
                  <a:pt x="1530642" y="35400"/>
                  <a:pt x="1716262" y="0"/>
                </a:cubicBezTo>
                <a:cubicBezTo>
                  <a:pt x="1901882" y="-35400"/>
                  <a:pt x="2132867" y="76327"/>
                  <a:pt x="2383697" y="0"/>
                </a:cubicBezTo>
                <a:cubicBezTo>
                  <a:pt x="2634527" y="-76327"/>
                  <a:pt x="2830805" y="11095"/>
                  <a:pt x="2979621" y="0"/>
                </a:cubicBezTo>
                <a:cubicBezTo>
                  <a:pt x="3128437" y="-11095"/>
                  <a:pt x="3280640" y="43478"/>
                  <a:pt x="3575545" y="0"/>
                </a:cubicBezTo>
                <a:cubicBezTo>
                  <a:pt x="3616709" y="254367"/>
                  <a:pt x="3555608" y="366294"/>
                  <a:pt x="3575545" y="584776"/>
                </a:cubicBezTo>
                <a:cubicBezTo>
                  <a:pt x="3595482" y="803258"/>
                  <a:pt x="3516606" y="929349"/>
                  <a:pt x="3575545" y="1099378"/>
                </a:cubicBezTo>
                <a:cubicBezTo>
                  <a:pt x="3634484" y="1269407"/>
                  <a:pt x="3531536" y="1479575"/>
                  <a:pt x="3575545" y="1684153"/>
                </a:cubicBezTo>
                <a:cubicBezTo>
                  <a:pt x="3619554" y="1888731"/>
                  <a:pt x="3557720" y="1982554"/>
                  <a:pt x="3575545" y="2268929"/>
                </a:cubicBezTo>
                <a:cubicBezTo>
                  <a:pt x="3593370" y="2555304"/>
                  <a:pt x="3556962" y="2519006"/>
                  <a:pt x="3575545" y="2748445"/>
                </a:cubicBezTo>
                <a:cubicBezTo>
                  <a:pt x="3594128" y="2977884"/>
                  <a:pt x="3496895" y="3214825"/>
                  <a:pt x="3575545" y="3508653"/>
                </a:cubicBezTo>
                <a:cubicBezTo>
                  <a:pt x="3416363" y="3531661"/>
                  <a:pt x="3235106" y="3484272"/>
                  <a:pt x="3086887" y="3508653"/>
                </a:cubicBezTo>
                <a:cubicBezTo>
                  <a:pt x="2938668" y="3533034"/>
                  <a:pt x="2711205" y="3501993"/>
                  <a:pt x="2419452" y="3508653"/>
                </a:cubicBezTo>
                <a:cubicBezTo>
                  <a:pt x="2127699" y="3515313"/>
                  <a:pt x="2022876" y="3460323"/>
                  <a:pt x="1859283" y="3508653"/>
                </a:cubicBezTo>
                <a:cubicBezTo>
                  <a:pt x="1695690" y="3556983"/>
                  <a:pt x="1431494" y="3458868"/>
                  <a:pt x="1299115" y="3508653"/>
                </a:cubicBezTo>
                <a:cubicBezTo>
                  <a:pt x="1166736" y="3558438"/>
                  <a:pt x="832724" y="3463811"/>
                  <a:pt x="703191" y="3508653"/>
                </a:cubicBezTo>
                <a:cubicBezTo>
                  <a:pt x="573658" y="3553495"/>
                  <a:pt x="270561" y="3476656"/>
                  <a:pt x="0" y="3508653"/>
                </a:cubicBezTo>
                <a:cubicBezTo>
                  <a:pt x="-45932" y="3242162"/>
                  <a:pt x="65398" y="3146909"/>
                  <a:pt x="0" y="2853704"/>
                </a:cubicBezTo>
                <a:cubicBezTo>
                  <a:pt x="-65398" y="2560499"/>
                  <a:pt x="10318" y="2489831"/>
                  <a:pt x="0" y="2198756"/>
                </a:cubicBezTo>
                <a:cubicBezTo>
                  <a:pt x="-10318" y="1907681"/>
                  <a:pt x="41575" y="1852979"/>
                  <a:pt x="0" y="1613980"/>
                </a:cubicBezTo>
                <a:cubicBezTo>
                  <a:pt x="-41575" y="1374981"/>
                  <a:pt x="22965" y="1218482"/>
                  <a:pt x="0" y="1029205"/>
                </a:cubicBezTo>
                <a:cubicBezTo>
                  <a:pt x="-22965" y="839928"/>
                  <a:pt x="71226" y="415815"/>
                  <a:pt x="0" y="0"/>
                </a:cubicBez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28575">
            <a:solidFill>
              <a:schemeClr val="accent4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SassoonPrimaryType" pitchFamily="2" charset="0"/>
              </a:rPr>
              <a:t>C&amp;L, Phonics &amp; </a:t>
            </a:r>
            <a:r>
              <a:rPr lang="en-GB" sz="1200" b="1" u="sng" dirty="0" smtClean="0">
                <a:latin typeface="SassoonPrimaryType" pitchFamily="2" charset="0"/>
              </a:rPr>
              <a:t>Literacy</a:t>
            </a:r>
            <a:r>
              <a:rPr lang="en-GB" sz="1200" dirty="0" smtClean="0">
                <a:latin typeface="SassoonPrimaryType" pitchFamily="2" charset="0"/>
              </a:rPr>
              <a:t>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begin to pay attention to more than one thing at a time.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and retell the story ‘The 3 Little Pigs</a:t>
            </a:r>
            <a:r>
              <a:rPr lang="en-GB" sz="1200" dirty="0" smtClean="0">
                <a:latin typeface="SassoonPrimaryType" pitchFamily="2" charset="0"/>
              </a:rPr>
              <a:t>’.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know and use vocabulary linked to their theme ‘Once Upon A Time’ including magic, </a:t>
            </a:r>
            <a:r>
              <a:rPr lang="en-GB" sz="1200" dirty="0" err="1">
                <a:latin typeface="SassoonPrimaryType" pitchFamily="2" charset="0"/>
              </a:rPr>
              <a:t>fairytale</a:t>
            </a:r>
            <a:r>
              <a:rPr lang="en-GB" sz="1200" dirty="0">
                <a:latin typeface="SassoonPrimaryType" pitchFamily="2" charset="0"/>
              </a:rPr>
              <a:t>, happily ever after.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how to read from left to right and top to bottom.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read and reread a selection of books to engage in conversations about the story, develop understanding and learn new vocabulary.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Children will know the SSPS pictures for </a:t>
            </a:r>
            <a:r>
              <a:rPr lang="en-GB" sz="1200" dirty="0" err="1">
                <a:latin typeface="SassoonPrimaryType" pitchFamily="2" charset="0"/>
              </a:rPr>
              <a:t>qu</a:t>
            </a:r>
            <a:r>
              <a:rPr lang="en-GB" sz="1200" dirty="0">
                <a:latin typeface="SassoonPrimaryType" pitchFamily="2" charset="0"/>
              </a:rPr>
              <a:t>, </a:t>
            </a:r>
            <a:r>
              <a:rPr lang="en-GB" sz="1200" dirty="0" err="1">
                <a:latin typeface="SassoonPrimaryType" pitchFamily="2" charset="0"/>
              </a:rPr>
              <a:t>ch</a:t>
            </a:r>
            <a:r>
              <a:rPr lang="en-GB" sz="1200" dirty="0">
                <a:latin typeface="SassoonPrimaryType" pitchFamily="2" charset="0"/>
              </a:rPr>
              <a:t>, </a:t>
            </a:r>
            <a:r>
              <a:rPr lang="en-GB" sz="1200" dirty="0" err="1">
                <a:latin typeface="SassoonPrimaryType" pitchFamily="2" charset="0"/>
              </a:rPr>
              <a:t>sh</a:t>
            </a:r>
            <a:r>
              <a:rPr lang="en-GB" sz="1200" dirty="0">
                <a:latin typeface="SassoonPrimaryType" pitchFamily="2" charset="0"/>
              </a:rPr>
              <a:t>, </a:t>
            </a:r>
            <a:r>
              <a:rPr lang="en-GB" sz="1200" dirty="0" err="1" smtClean="0">
                <a:latin typeface="SassoonPrimaryType" pitchFamily="2" charset="0"/>
              </a:rPr>
              <a:t>th.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write </a:t>
            </a:r>
            <a:r>
              <a:rPr lang="en-GB" sz="1200" dirty="0" smtClean="0">
                <a:latin typeface="SassoonPrimaryType" pitchFamily="2" charset="0"/>
              </a:rPr>
              <a:t>my </a:t>
            </a:r>
            <a:r>
              <a:rPr lang="en-GB" sz="1200" dirty="0">
                <a:latin typeface="SassoonPrimaryType" pitchFamily="2" charset="0"/>
              </a:rPr>
              <a:t>name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49C6A523-5BE9-4D06-9947-98EF4E15BC3F}"/>
              </a:ext>
            </a:extLst>
          </p:cNvPr>
          <p:cNvSpPr txBox="1"/>
          <p:nvPr/>
        </p:nvSpPr>
        <p:spPr>
          <a:xfrm>
            <a:off x="3870573" y="3622929"/>
            <a:ext cx="3150429" cy="3046988"/>
          </a:xfrm>
          <a:custGeom>
            <a:avLst/>
            <a:gdLst>
              <a:gd name="connsiteX0" fmla="*/ 0 w 2818746"/>
              <a:gd name="connsiteY0" fmla="*/ 0 h 2123658"/>
              <a:gd name="connsiteX1" fmla="*/ 620124 w 2818746"/>
              <a:gd name="connsiteY1" fmla="*/ 0 h 2123658"/>
              <a:gd name="connsiteX2" fmla="*/ 1240248 w 2818746"/>
              <a:gd name="connsiteY2" fmla="*/ 0 h 2123658"/>
              <a:gd name="connsiteX3" fmla="*/ 1832185 w 2818746"/>
              <a:gd name="connsiteY3" fmla="*/ 0 h 2123658"/>
              <a:gd name="connsiteX4" fmla="*/ 2818746 w 2818746"/>
              <a:gd name="connsiteY4" fmla="*/ 0 h 2123658"/>
              <a:gd name="connsiteX5" fmla="*/ 2818746 w 2818746"/>
              <a:gd name="connsiteY5" fmla="*/ 467205 h 2123658"/>
              <a:gd name="connsiteX6" fmla="*/ 2818746 w 2818746"/>
              <a:gd name="connsiteY6" fmla="*/ 1040592 h 2123658"/>
              <a:gd name="connsiteX7" fmla="*/ 2818746 w 2818746"/>
              <a:gd name="connsiteY7" fmla="*/ 1529034 h 2123658"/>
              <a:gd name="connsiteX8" fmla="*/ 2818746 w 2818746"/>
              <a:gd name="connsiteY8" fmla="*/ 2123658 h 2123658"/>
              <a:gd name="connsiteX9" fmla="*/ 2311372 w 2818746"/>
              <a:gd name="connsiteY9" fmla="*/ 2123658 h 2123658"/>
              <a:gd name="connsiteX10" fmla="*/ 1691248 w 2818746"/>
              <a:gd name="connsiteY10" fmla="*/ 2123658 h 2123658"/>
              <a:gd name="connsiteX11" fmla="*/ 1212061 w 2818746"/>
              <a:gd name="connsiteY11" fmla="*/ 2123658 h 2123658"/>
              <a:gd name="connsiteX12" fmla="*/ 591937 w 2818746"/>
              <a:gd name="connsiteY12" fmla="*/ 2123658 h 2123658"/>
              <a:gd name="connsiteX13" fmla="*/ 0 w 2818746"/>
              <a:gd name="connsiteY13" fmla="*/ 2123658 h 2123658"/>
              <a:gd name="connsiteX14" fmla="*/ 0 w 2818746"/>
              <a:gd name="connsiteY14" fmla="*/ 1656453 h 2123658"/>
              <a:gd name="connsiteX15" fmla="*/ 0 w 2818746"/>
              <a:gd name="connsiteY15" fmla="*/ 1189248 h 2123658"/>
              <a:gd name="connsiteX16" fmla="*/ 0 w 2818746"/>
              <a:gd name="connsiteY16" fmla="*/ 722044 h 2123658"/>
              <a:gd name="connsiteX17" fmla="*/ 0 w 2818746"/>
              <a:gd name="connsiteY17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18746" h="2123658" fill="none" extrusionOk="0">
                <a:moveTo>
                  <a:pt x="0" y="0"/>
                </a:moveTo>
                <a:cubicBezTo>
                  <a:pt x="296255" y="-22097"/>
                  <a:pt x="362452" y="71647"/>
                  <a:pt x="620124" y="0"/>
                </a:cubicBezTo>
                <a:cubicBezTo>
                  <a:pt x="877796" y="-71647"/>
                  <a:pt x="990499" y="18432"/>
                  <a:pt x="1240248" y="0"/>
                </a:cubicBezTo>
                <a:cubicBezTo>
                  <a:pt x="1489997" y="-18432"/>
                  <a:pt x="1698818" y="13489"/>
                  <a:pt x="1832185" y="0"/>
                </a:cubicBezTo>
                <a:cubicBezTo>
                  <a:pt x="1965552" y="-13489"/>
                  <a:pt x="2584590" y="34976"/>
                  <a:pt x="2818746" y="0"/>
                </a:cubicBezTo>
                <a:cubicBezTo>
                  <a:pt x="2863761" y="133693"/>
                  <a:pt x="2800644" y="313804"/>
                  <a:pt x="2818746" y="467205"/>
                </a:cubicBezTo>
                <a:cubicBezTo>
                  <a:pt x="2836848" y="620606"/>
                  <a:pt x="2805243" y="791059"/>
                  <a:pt x="2818746" y="1040592"/>
                </a:cubicBezTo>
                <a:cubicBezTo>
                  <a:pt x="2832249" y="1290125"/>
                  <a:pt x="2817542" y="1338514"/>
                  <a:pt x="2818746" y="1529034"/>
                </a:cubicBezTo>
                <a:cubicBezTo>
                  <a:pt x="2819950" y="1719554"/>
                  <a:pt x="2783779" y="1978091"/>
                  <a:pt x="2818746" y="2123658"/>
                </a:cubicBezTo>
                <a:cubicBezTo>
                  <a:pt x="2581360" y="2142948"/>
                  <a:pt x="2534889" y="2123286"/>
                  <a:pt x="2311372" y="2123658"/>
                </a:cubicBezTo>
                <a:cubicBezTo>
                  <a:pt x="2087855" y="2124030"/>
                  <a:pt x="1830204" y="2089141"/>
                  <a:pt x="1691248" y="2123658"/>
                </a:cubicBezTo>
                <a:cubicBezTo>
                  <a:pt x="1552292" y="2158175"/>
                  <a:pt x="1437247" y="2081660"/>
                  <a:pt x="1212061" y="2123658"/>
                </a:cubicBezTo>
                <a:cubicBezTo>
                  <a:pt x="986875" y="2165656"/>
                  <a:pt x="726570" y="2080229"/>
                  <a:pt x="591937" y="2123658"/>
                </a:cubicBezTo>
                <a:cubicBezTo>
                  <a:pt x="457304" y="2167087"/>
                  <a:pt x="180167" y="2065716"/>
                  <a:pt x="0" y="2123658"/>
                </a:cubicBezTo>
                <a:cubicBezTo>
                  <a:pt x="-36963" y="2001237"/>
                  <a:pt x="36880" y="1888494"/>
                  <a:pt x="0" y="1656453"/>
                </a:cubicBezTo>
                <a:cubicBezTo>
                  <a:pt x="-36880" y="1424412"/>
                  <a:pt x="45195" y="1300481"/>
                  <a:pt x="0" y="1189248"/>
                </a:cubicBezTo>
                <a:cubicBezTo>
                  <a:pt x="-45195" y="1078016"/>
                  <a:pt x="26592" y="921680"/>
                  <a:pt x="0" y="722044"/>
                </a:cubicBezTo>
                <a:cubicBezTo>
                  <a:pt x="-26592" y="522408"/>
                  <a:pt x="74738" y="226533"/>
                  <a:pt x="0" y="0"/>
                </a:cubicBezTo>
                <a:close/>
              </a:path>
              <a:path w="2818746" h="2123658" stroke="0" extrusionOk="0">
                <a:moveTo>
                  <a:pt x="0" y="0"/>
                </a:moveTo>
                <a:cubicBezTo>
                  <a:pt x="193899" y="-67159"/>
                  <a:pt x="476832" y="35874"/>
                  <a:pt x="620124" y="0"/>
                </a:cubicBezTo>
                <a:cubicBezTo>
                  <a:pt x="763416" y="-35874"/>
                  <a:pt x="930559" y="39370"/>
                  <a:pt x="1127498" y="0"/>
                </a:cubicBezTo>
                <a:cubicBezTo>
                  <a:pt x="1324437" y="-39370"/>
                  <a:pt x="1469223" y="26225"/>
                  <a:pt x="1634873" y="0"/>
                </a:cubicBezTo>
                <a:cubicBezTo>
                  <a:pt x="1800523" y="-26225"/>
                  <a:pt x="1954349" y="36150"/>
                  <a:pt x="2254997" y="0"/>
                </a:cubicBezTo>
                <a:cubicBezTo>
                  <a:pt x="2555645" y="-36150"/>
                  <a:pt x="2701622" y="13801"/>
                  <a:pt x="2818746" y="0"/>
                </a:cubicBezTo>
                <a:cubicBezTo>
                  <a:pt x="2856887" y="159013"/>
                  <a:pt x="2764652" y="407044"/>
                  <a:pt x="2818746" y="509678"/>
                </a:cubicBezTo>
                <a:cubicBezTo>
                  <a:pt x="2872840" y="612312"/>
                  <a:pt x="2786450" y="853728"/>
                  <a:pt x="2818746" y="1019356"/>
                </a:cubicBezTo>
                <a:cubicBezTo>
                  <a:pt x="2851042" y="1184984"/>
                  <a:pt x="2767161" y="1319231"/>
                  <a:pt x="2818746" y="1507797"/>
                </a:cubicBezTo>
                <a:cubicBezTo>
                  <a:pt x="2870331" y="1696363"/>
                  <a:pt x="2797234" y="1825824"/>
                  <a:pt x="2818746" y="2123658"/>
                </a:cubicBezTo>
                <a:cubicBezTo>
                  <a:pt x="2576692" y="2166097"/>
                  <a:pt x="2428287" y="2093203"/>
                  <a:pt x="2254997" y="2123658"/>
                </a:cubicBezTo>
                <a:cubicBezTo>
                  <a:pt x="2081707" y="2154113"/>
                  <a:pt x="1932071" y="2102368"/>
                  <a:pt x="1663060" y="2123658"/>
                </a:cubicBezTo>
                <a:cubicBezTo>
                  <a:pt x="1394049" y="2144948"/>
                  <a:pt x="1228481" y="2063147"/>
                  <a:pt x="1042936" y="2123658"/>
                </a:cubicBezTo>
                <a:cubicBezTo>
                  <a:pt x="857391" y="2184169"/>
                  <a:pt x="382103" y="2034543"/>
                  <a:pt x="0" y="2123658"/>
                </a:cubicBezTo>
                <a:cubicBezTo>
                  <a:pt x="-15501" y="1995528"/>
                  <a:pt x="25969" y="1709360"/>
                  <a:pt x="0" y="1550270"/>
                </a:cubicBezTo>
                <a:cubicBezTo>
                  <a:pt x="-25969" y="1391180"/>
                  <a:pt x="39825" y="1245844"/>
                  <a:pt x="0" y="1083066"/>
                </a:cubicBezTo>
                <a:cubicBezTo>
                  <a:pt x="-39825" y="920288"/>
                  <a:pt x="9791" y="753844"/>
                  <a:pt x="0" y="509678"/>
                </a:cubicBezTo>
                <a:cubicBezTo>
                  <a:pt x="-9791" y="265512"/>
                  <a:pt x="17034" y="202862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>
                <a:latin typeface="SassoonPrimaryType" pitchFamily="2" charset="0"/>
              </a:rPr>
              <a:t>Understanding the </a:t>
            </a:r>
            <a:r>
              <a:rPr lang="en-GB" sz="1200" b="1" u="sng" dirty="0" smtClean="0">
                <a:latin typeface="SassoonPrimaryType" pitchFamily="2" charset="0"/>
              </a:rPr>
              <a:t>World</a:t>
            </a:r>
          </a:p>
          <a:p>
            <a:pPr algn="ctr"/>
            <a:endParaRPr lang="en-GB" sz="1200" b="1" u="sng" dirty="0" smtClean="0">
              <a:latin typeface="SassoonPrimaryType" pitchFamily="2" charset="0"/>
            </a:endParaRPr>
          </a:p>
          <a:p>
            <a:r>
              <a:rPr lang="en-GB" sz="1200" b="1" u="sng" dirty="0" smtClean="0">
                <a:latin typeface="SassoonPrimaryType" pitchFamily="2" charset="0"/>
              </a:rPr>
              <a:t>PAST &amp; PRESENT- </a:t>
            </a:r>
            <a:r>
              <a:rPr lang="en-GB" sz="1200" dirty="0" smtClean="0">
                <a:latin typeface="SassoonPrimaryType" pitchFamily="2" charset="0"/>
              </a:rPr>
              <a:t>I </a:t>
            </a:r>
            <a:r>
              <a:rPr lang="en-GB" sz="1200" dirty="0" smtClean="0">
                <a:latin typeface="SassoonPrimaryType" pitchFamily="2" charset="0"/>
              </a:rPr>
              <a:t>will </a:t>
            </a:r>
            <a:r>
              <a:rPr lang="en-GB" sz="1200" dirty="0">
                <a:latin typeface="SassoonPrimaryType" pitchFamily="2" charset="0"/>
              </a:rPr>
              <a:t>begin to understand that at the moment they attend Nursery but soon they will go to ‘big school.’</a:t>
            </a:r>
            <a:endParaRPr lang="en-GB" sz="1200" b="1" u="sng" dirty="0" smtClean="0">
              <a:latin typeface="SassoonPrimaryType" pitchFamily="2" charset="0"/>
            </a:endParaRPr>
          </a:p>
          <a:p>
            <a:r>
              <a:rPr lang="en-GB" sz="1200" b="1" u="sng" dirty="0" smtClean="0">
                <a:latin typeface="SassoonPrimaryType" pitchFamily="2" charset="0"/>
              </a:rPr>
              <a:t>PEOPLE</a:t>
            </a:r>
            <a:r>
              <a:rPr lang="en-GB" sz="1200" b="1" u="sng" dirty="0" smtClean="0">
                <a:latin typeface="SassoonPrimaryType" pitchFamily="2" charset="0"/>
              </a:rPr>
              <a:t>, CULTURE AND COMMUNITIES CHILDREN</a:t>
            </a:r>
            <a:r>
              <a:rPr lang="en-GB" sz="1200" dirty="0" smtClean="0">
                <a:latin typeface="SassoonPrimaryType" pitchFamily="2" charset="0"/>
              </a:rPr>
              <a:t>-I </a:t>
            </a:r>
            <a:r>
              <a:rPr lang="en-GB" sz="1200" dirty="0" smtClean="0">
                <a:latin typeface="SassoonPrimaryType" pitchFamily="2" charset="0"/>
              </a:rPr>
              <a:t>will </a:t>
            </a:r>
            <a:r>
              <a:rPr lang="en-GB" sz="1200" dirty="0">
                <a:latin typeface="SassoonPrimaryType" pitchFamily="2" charset="0"/>
              </a:rPr>
              <a:t>know where ‘big school’ is and other school’s they may be going to are in Little </a:t>
            </a:r>
            <a:r>
              <a:rPr lang="en-GB" sz="1200" dirty="0" err="1">
                <a:latin typeface="SassoonPrimaryType" pitchFamily="2" charset="0"/>
              </a:rPr>
              <a:t>Hulton</a:t>
            </a:r>
            <a:r>
              <a:rPr lang="en-GB" sz="1200" dirty="0">
                <a:latin typeface="SassoonPrimaryType" pitchFamily="2" charset="0"/>
              </a:rPr>
              <a:t>/</a:t>
            </a:r>
            <a:r>
              <a:rPr lang="en-GB" sz="1200" dirty="0" err="1">
                <a:latin typeface="SassoonPrimaryType" pitchFamily="2" charset="0"/>
              </a:rPr>
              <a:t>Walkden</a:t>
            </a:r>
            <a:r>
              <a:rPr lang="en-GB" sz="1200" dirty="0">
                <a:latin typeface="SassoonPrimaryType" pitchFamily="2" charset="0"/>
              </a:rPr>
              <a:t>. </a:t>
            </a:r>
            <a:endParaRPr lang="en-GB" sz="1200" dirty="0" smtClean="0">
              <a:latin typeface="SassoonPrimaryType" pitchFamily="2" charset="0"/>
            </a:endParaRPr>
          </a:p>
          <a:p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take time to reflect and say a short thank you </a:t>
            </a:r>
            <a:r>
              <a:rPr lang="en-GB" sz="1200" dirty="0" smtClean="0">
                <a:latin typeface="SassoonPrimaryType" pitchFamily="2" charset="0"/>
              </a:rPr>
              <a:t>prayer.</a:t>
            </a:r>
            <a:endParaRPr lang="en-GB" sz="1200" dirty="0" smtClean="0">
              <a:latin typeface="SassoonPrimaryType" pitchFamily="2" charset="0"/>
            </a:endParaRPr>
          </a:p>
          <a:p>
            <a:r>
              <a:rPr lang="en-GB" sz="1200" b="1" u="sng" dirty="0" smtClean="0">
                <a:latin typeface="SassoonPrimaryType" pitchFamily="2" charset="0"/>
              </a:rPr>
              <a:t>THE </a:t>
            </a:r>
            <a:r>
              <a:rPr lang="en-GB" sz="1200" b="1" u="sng" dirty="0" smtClean="0">
                <a:latin typeface="SassoonPrimaryType" pitchFamily="2" charset="0"/>
              </a:rPr>
              <a:t>NATURAL </a:t>
            </a:r>
            <a:r>
              <a:rPr lang="en-GB" sz="1200" b="1" u="sng" dirty="0" smtClean="0">
                <a:latin typeface="SassoonPrimaryType" pitchFamily="2" charset="0"/>
              </a:rPr>
              <a:t>WORLD</a:t>
            </a:r>
            <a:r>
              <a:rPr lang="en-GB" sz="1200" dirty="0" smtClean="0">
                <a:latin typeface="SassoonPrimaryType" pitchFamily="2" charset="0"/>
              </a:rPr>
              <a:t>-I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explore and talk about forces including magnets, floating/sinking and stretching.</a:t>
            </a:r>
            <a:endParaRPr lang="en-GB" sz="1200" dirty="0" smtClean="0">
              <a:latin typeface="SassoonPrimaryType" pitchFamily="2" charset="0"/>
            </a:endParaRPr>
          </a:p>
          <a:p>
            <a:r>
              <a:rPr lang="en-GB" sz="1200" b="1" u="sng" dirty="0" smtClean="0">
                <a:latin typeface="SassoonPrimaryType" pitchFamily="2" charset="0"/>
              </a:rPr>
              <a:t>ICT</a:t>
            </a:r>
            <a:r>
              <a:rPr lang="en-GB" sz="1200" dirty="0" smtClean="0">
                <a:latin typeface="SassoonPrimaryType" pitchFamily="2" charset="0"/>
              </a:rPr>
              <a:t>-</a:t>
            </a: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learn how to operate wind-up toys and pulleys. </a:t>
            </a:r>
            <a:endParaRPr lang="en-GB" sz="1200" b="1" u="sng" dirty="0" smtClean="0">
              <a:latin typeface="SassoonPrimaryType" pitchFamily="2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FA56571-F201-4E22-AD7A-6458C5081D33}"/>
              </a:ext>
            </a:extLst>
          </p:cNvPr>
          <p:cNvSpPr txBox="1"/>
          <p:nvPr/>
        </p:nvSpPr>
        <p:spPr>
          <a:xfrm>
            <a:off x="7197669" y="3715262"/>
            <a:ext cx="3178789" cy="2677656"/>
          </a:xfrm>
          <a:custGeom>
            <a:avLst/>
            <a:gdLst>
              <a:gd name="connsiteX0" fmla="*/ 0 w 2110000"/>
              <a:gd name="connsiteY0" fmla="*/ 0 h 2123658"/>
              <a:gd name="connsiteX1" fmla="*/ 548600 w 2110000"/>
              <a:gd name="connsiteY1" fmla="*/ 0 h 2123658"/>
              <a:gd name="connsiteX2" fmla="*/ 1012800 w 2110000"/>
              <a:gd name="connsiteY2" fmla="*/ 0 h 2123658"/>
              <a:gd name="connsiteX3" fmla="*/ 1582500 w 2110000"/>
              <a:gd name="connsiteY3" fmla="*/ 0 h 2123658"/>
              <a:gd name="connsiteX4" fmla="*/ 2110000 w 2110000"/>
              <a:gd name="connsiteY4" fmla="*/ 0 h 2123658"/>
              <a:gd name="connsiteX5" fmla="*/ 2110000 w 2110000"/>
              <a:gd name="connsiteY5" fmla="*/ 552151 h 2123658"/>
              <a:gd name="connsiteX6" fmla="*/ 2110000 w 2110000"/>
              <a:gd name="connsiteY6" fmla="*/ 1125539 h 2123658"/>
              <a:gd name="connsiteX7" fmla="*/ 2110000 w 2110000"/>
              <a:gd name="connsiteY7" fmla="*/ 2123658 h 2123658"/>
              <a:gd name="connsiteX8" fmla="*/ 1624700 w 2110000"/>
              <a:gd name="connsiteY8" fmla="*/ 2123658 h 2123658"/>
              <a:gd name="connsiteX9" fmla="*/ 1076100 w 2110000"/>
              <a:gd name="connsiteY9" fmla="*/ 2123658 h 2123658"/>
              <a:gd name="connsiteX10" fmla="*/ 527500 w 2110000"/>
              <a:gd name="connsiteY10" fmla="*/ 2123658 h 2123658"/>
              <a:gd name="connsiteX11" fmla="*/ 0 w 2110000"/>
              <a:gd name="connsiteY11" fmla="*/ 2123658 h 2123658"/>
              <a:gd name="connsiteX12" fmla="*/ 0 w 2110000"/>
              <a:gd name="connsiteY12" fmla="*/ 1656453 h 2123658"/>
              <a:gd name="connsiteX13" fmla="*/ 0 w 2110000"/>
              <a:gd name="connsiteY13" fmla="*/ 1189248 h 2123658"/>
              <a:gd name="connsiteX14" fmla="*/ 0 w 2110000"/>
              <a:gd name="connsiteY14" fmla="*/ 700807 h 2123658"/>
              <a:gd name="connsiteX15" fmla="*/ 0 w 2110000"/>
              <a:gd name="connsiteY15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0000" h="2123658" fill="none" extrusionOk="0">
                <a:moveTo>
                  <a:pt x="0" y="0"/>
                </a:moveTo>
                <a:cubicBezTo>
                  <a:pt x="189355" y="-29289"/>
                  <a:pt x="306822" y="62255"/>
                  <a:pt x="548600" y="0"/>
                </a:cubicBezTo>
                <a:cubicBezTo>
                  <a:pt x="790378" y="-62255"/>
                  <a:pt x="846748" y="21671"/>
                  <a:pt x="1012800" y="0"/>
                </a:cubicBezTo>
                <a:cubicBezTo>
                  <a:pt x="1178852" y="-21671"/>
                  <a:pt x="1370919" y="52796"/>
                  <a:pt x="1582500" y="0"/>
                </a:cubicBezTo>
                <a:cubicBezTo>
                  <a:pt x="1794081" y="-52796"/>
                  <a:pt x="1913164" y="41675"/>
                  <a:pt x="2110000" y="0"/>
                </a:cubicBezTo>
                <a:cubicBezTo>
                  <a:pt x="2160332" y="251756"/>
                  <a:pt x="2047729" y="430556"/>
                  <a:pt x="2110000" y="552151"/>
                </a:cubicBezTo>
                <a:cubicBezTo>
                  <a:pt x="2172271" y="673746"/>
                  <a:pt x="2041241" y="894449"/>
                  <a:pt x="2110000" y="1125539"/>
                </a:cubicBezTo>
                <a:cubicBezTo>
                  <a:pt x="2178759" y="1356629"/>
                  <a:pt x="2025324" y="1726435"/>
                  <a:pt x="2110000" y="2123658"/>
                </a:cubicBezTo>
                <a:cubicBezTo>
                  <a:pt x="2012891" y="2124767"/>
                  <a:pt x="1804487" y="2098900"/>
                  <a:pt x="1624700" y="2123658"/>
                </a:cubicBezTo>
                <a:cubicBezTo>
                  <a:pt x="1444913" y="2148416"/>
                  <a:pt x="1254082" y="2088554"/>
                  <a:pt x="1076100" y="2123658"/>
                </a:cubicBezTo>
                <a:cubicBezTo>
                  <a:pt x="898118" y="2158762"/>
                  <a:pt x="791545" y="2058998"/>
                  <a:pt x="527500" y="2123658"/>
                </a:cubicBezTo>
                <a:cubicBezTo>
                  <a:pt x="263455" y="2188318"/>
                  <a:pt x="184047" y="2096326"/>
                  <a:pt x="0" y="2123658"/>
                </a:cubicBezTo>
                <a:cubicBezTo>
                  <a:pt x="-36579" y="1948529"/>
                  <a:pt x="52787" y="1808377"/>
                  <a:pt x="0" y="1656453"/>
                </a:cubicBezTo>
                <a:cubicBezTo>
                  <a:pt x="-52787" y="1504530"/>
                  <a:pt x="28164" y="1301633"/>
                  <a:pt x="0" y="1189248"/>
                </a:cubicBezTo>
                <a:cubicBezTo>
                  <a:pt x="-28164" y="1076863"/>
                  <a:pt x="47137" y="936165"/>
                  <a:pt x="0" y="700807"/>
                </a:cubicBezTo>
                <a:cubicBezTo>
                  <a:pt x="-47137" y="465449"/>
                  <a:pt x="67307" y="205851"/>
                  <a:pt x="0" y="0"/>
                </a:cubicBezTo>
                <a:close/>
              </a:path>
              <a:path w="2110000" h="2123658" stroke="0" extrusionOk="0">
                <a:moveTo>
                  <a:pt x="0" y="0"/>
                </a:moveTo>
                <a:cubicBezTo>
                  <a:pt x="273987" y="-8034"/>
                  <a:pt x="445170" y="59314"/>
                  <a:pt x="569700" y="0"/>
                </a:cubicBezTo>
                <a:cubicBezTo>
                  <a:pt x="694230" y="-59314"/>
                  <a:pt x="920340" y="28363"/>
                  <a:pt x="1055000" y="0"/>
                </a:cubicBezTo>
                <a:cubicBezTo>
                  <a:pt x="1189660" y="-28363"/>
                  <a:pt x="1426824" y="34970"/>
                  <a:pt x="1540300" y="0"/>
                </a:cubicBezTo>
                <a:cubicBezTo>
                  <a:pt x="1653776" y="-34970"/>
                  <a:pt x="1868579" y="48743"/>
                  <a:pt x="2110000" y="0"/>
                </a:cubicBezTo>
                <a:cubicBezTo>
                  <a:pt x="2129973" y="260603"/>
                  <a:pt x="2073446" y="372626"/>
                  <a:pt x="2110000" y="530915"/>
                </a:cubicBezTo>
                <a:cubicBezTo>
                  <a:pt x="2146554" y="689205"/>
                  <a:pt x="2075425" y="891388"/>
                  <a:pt x="2110000" y="1019356"/>
                </a:cubicBezTo>
                <a:cubicBezTo>
                  <a:pt x="2144575" y="1147324"/>
                  <a:pt x="2077704" y="1363406"/>
                  <a:pt x="2110000" y="1529034"/>
                </a:cubicBezTo>
                <a:cubicBezTo>
                  <a:pt x="2142296" y="1694662"/>
                  <a:pt x="2064662" y="1974517"/>
                  <a:pt x="2110000" y="2123658"/>
                </a:cubicBezTo>
                <a:cubicBezTo>
                  <a:pt x="1932805" y="2138146"/>
                  <a:pt x="1714386" y="2067299"/>
                  <a:pt x="1582500" y="2123658"/>
                </a:cubicBezTo>
                <a:cubicBezTo>
                  <a:pt x="1450614" y="2180017"/>
                  <a:pt x="1186897" y="2079820"/>
                  <a:pt x="1076100" y="2123658"/>
                </a:cubicBezTo>
                <a:cubicBezTo>
                  <a:pt x="965303" y="2167496"/>
                  <a:pt x="791144" y="2117936"/>
                  <a:pt x="527500" y="2123658"/>
                </a:cubicBezTo>
                <a:cubicBezTo>
                  <a:pt x="263856" y="2129380"/>
                  <a:pt x="195346" y="2083574"/>
                  <a:pt x="0" y="2123658"/>
                </a:cubicBezTo>
                <a:cubicBezTo>
                  <a:pt x="-54325" y="1890741"/>
                  <a:pt x="15717" y="1771018"/>
                  <a:pt x="0" y="1571507"/>
                </a:cubicBezTo>
                <a:cubicBezTo>
                  <a:pt x="-15717" y="1371996"/>
                  <a:pt x="31083" y="1243495"/>
                  <a:pt x="0" y="1083066"/>
                </a:cubicBezTo>
                <a:cubicBezTo>
                  <a:pt x="-31083" y="922637"/>
                  <a:pt x="33446" y="787491"/>
                  <a:pt x="0" y="615861"/>
                </a:cubicBezTo>
                <a:cubicBezTo>
                  <a:pt x="-33446" y="444232"/>
                  <a:pt x="15264" y="143806"/>
                  <a:pt x="0" y="0"/>
                </a:cubicBezTo>
                <a:close/>
              </a:path>
            </a:pathLst>
          </a:custGeom>
          <a:solidFill>
            <a:srgbClr val="FFB3B3"/>
          </a:solidFill>
          <a:ln w="28575">
            <a:solidFill>
              <a:srgbClr val="FF0000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>
                <a:latin typeface="Comic Sans MS" panose="030F0702030302020204" pitchFamily="66" charset="0"/>
              </a:rPr>
              <a:t>Expressive Arts &amp; </a:t>
            </a:r>
            <a:r>
              <a:rPr lang="en-GB" b="1" u="sng" dirty="0" smtClean="0">
                <a:latin typeface="Comic Sans MS" panose="030F0702030302020204" pitchFamily="66" charset="0"/>
              </a:rPr>
              <a:t>Design</a:t>
            </a:r>
          </a:p>
          <a:p>
            <a:pPr algn="ctr"/>
            <a:endParaRPr lang="en-GB" b="1" u="sng" dirty="0" smtClean="0">
              <a:latin typeface="Comic Sans MS" panose="030F0702030302020204" pitchFamily="66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the nursery rhymes/songs: </a:t>
            </a:r>
            <a:endParaRPr lang="en-GB" sz="1200" dirty="0" smtClean="0">
              <a:latin typeface="SassoonPrimaryType" pitchFamily="2" charset="0"/>
            </a:endParaRPr>
          </a:p>
          <a:p>
            <a:pPr algn="ctr"/>
            <a:r>
              <a:rPr lang="en-GB" sz="1200" dirty="0" smtClean="0">
                <a:latin typeface="SassoonPrimaryType" pitchFamily="2" charset="0"/>
              </a:rPr>
              <a:t>- </a:t>
            </a:r>
            <a:r>
              <a:rPr lang="en-GB" sz="1200" dirty="0">
                <a:latin typeface="SassoonPrimaryType" pitchFamily="2" charset="0"/>
              </a:rPr>
              <a:t>5 Little Monkeys Jumping on the </a:t>
            </a:r>
            <a:r>
              <a:rPr lang="en-GB" sz="1200" dirty="0" smtClean="0">
                <a:latin typeface="SassoonPrimaryType" pitchFamily="2" charset="0"/>
              </a:rPr>
              <a:t>Bed</a:t>
            </a:r>
          </a:p>
          <a:p>
            <a:pPr algn="ctr"/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- Polly Put the Kettle On </a:t>
            </a:r>
            <a:endParaRPr lang="en-GB" sz="1200" dirty="0" smtClean="0">
              <a:latin typeface="SassoonPrimaryType" pitchFamily="2" charset="0"/>
            </a:endParaRPr>
          </a:p>
          <a:p>
            <a:pPr algn="ctr"/>
            <a:r>
              <a:rPr lang="en-GB" sz="1200" dirty="0" smtClean="0">
                <a:latin typeface="SassoonPrimaryType" pitchFamily="2" charset="0"/>
              </a:rPr>
              <a:t>- </a:t>
            </a:r>
            <a:r>
              <a:rPr lang="en-GB" sz="1200" dirty="0">
                <a:latin typeface="SassoonPrimaryType" pitchFamily="2" charset="0"/>
              </a:rPr>
              <a:t>The Wheels on the Bus Children will play a range of instruments to express their feelings and ideas.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explore various painting techniques such as splatter painting, bubble painting, straw painting, printing etc.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explore and make art in the style of Andy </a:t>
            </a:r>
            <a:r>
              <a:rPr lang="en-GB" sz="1200" dirty="0" smtClean="0">
                <a:latin typeface="SassoonPrimaryType" pitchFamily="2" charset="0"/>
              </a:rPr>
              <a:t>Goldsworthy.</a:t>
            </a:r>
            <a:endParaRPr lang="en-GB" sz="1200" dirty="0" smtClean="0">
              <a:latin typeface="SassoonPrimaryType" pitchFamily="2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623911F2-5E3A-4945-9CE5-D754BEBA15F1}"/>
              </a:ext>
            </a:extLst>
          </p:cNvPr>
          <p:cNvSpPr txBox="1"/>
          <p:nvPr/>
        </p:nvSpPr>
        <p:spPr>
          <a:xfrm>
            <a:off x="435604" y="5024434"/>
            <a:ext cx="2965134" cy="1754326"/>
          </a:xfrm>
          <a:custGeom>
            <a:avLst/>
            <a:gdLst>
              <a:gd name="connsiteX0" fmla="*/ 0 w 2965134"/>
              <a:gd name="connsiteY0" fmla="*/ 0 h 3508653"/>
              <a:gd name="connsiteX1" fmla="*/ 593027 w 2965134"/>
              <a:gd name="connsiteY1" fmla="*/ 0 h 3508653"/>
              <a:gd name="connsiteX2" fmla="*/ 1186054 w 2965134"/>
              <a:gd name="connsiteY2" fmla="*/ 0 h 3508653"/>
              <a:gd name="connsiteX3" fmla="*/ 1838383 w 2965134"/>
              <a:gd name="connsiteY3" fmla="*/ 0 h 3508653"/>
              <a:gd name="connsiteX4" fmla="*/ 2401759 w 2965134"/>
              <a:gd name="connsiteY4" fmla="*/ 0 h 3508653"/>
              <a:gd name="connsiteX5" fmla="*/ 2965134 w 2965134"/>
              <a:gd name="connsiteY5" fmla="*/ 0 h 3508653"/>
              <a:gd name="connsiteX6" fmla="*/ 2965134 w 2965134"/>
              <a:gd name="connsiteY6" fmla="*/ 619862 h 3508653"/>
              <a:gd name="connsiteX7" fmla="*/ 2965134 w 2965134"/>
              <a:gd name="connsiteY7" fmla="*/ 1204638 h 3508653"/>
              <a:gd name="connsiteX8" fmla="*/ 2965134 w 2965134"/>
              <a:gd name="connsiteY8" fmla="*/ 1754327 h 3508653"/>
              <a:gd name="connsiteX9" fmla="*/ 2965134 w 2965134"/>
              <a:gd name="connsiteY9" fmla="*/ 2304015 h 3508653"/>
              <a:gd name="connsiteX10" fmla="*/ 2965134 w 2965134"/>
              <a:gd name="connsiteY10" fmla="*/ 2818618 h 3508653"/>
              <a:gd name="connsiteX11" fmla="*/ 2965134 w 2965134"/>
              <a:gd name="connsiteY11" fmla="*/ 3508653 h 3508653"/>
              <a:gd name="connsiteX12" fmla="*/ 2312805 w 2965134"/>
              <a:gd name="connsiteY12" fmla="*/ 3508653 h 3508653"/>
              <a:gd name="connsiteX13" fmla="*/ 1779080 w 2965134"/>
              <a:gd name="connsiteY13" fmla="*/ 3508653 h 3508653"/>
              <a:gd name="connsiteX14" fmla="*/ 1245356 w 2965134"/>
              <a:gd name="connsiteY14" fmla="*/ 3508653 h 3508653"/>
              <a:gd name="connsiteX15" fmla="*/ 741283 w 2965134"/>
              <a:gd name="connsiteY15" fmla="*/ 3508653 h 3508653"/>
              <a:gd name="connsiteX16" fmla="*/ 0 w 2965134"/>
              <a:gd name="connsiteY16" fmla="*/ 3508653 h 3508653"/>
              <a:gd name="connsiteX17" fmla="*/ 0 w 2965134"/>
              <a:gd name="connsiteY17" fmla="*/ 2853704 h 3508653"/>
              <a:gd name="connsiteX18" fmla="*/ 0 w 2965134"/>
              <a:gd name="connsiteY18" fmla="*/ 2339102 h 3508653"/>
              <a:gd name="connsiteX19" fmla="*/ 0 w 2965134"/>
              <a:gd name="connsiteY19" fmla="*/ 1754327 h 3508653"/>
              <a:gd name="connsiteX20" fmla="*/ 0 w 2965134"/>
              <a:gd name="connsiteY20" fmla="*/ 1099378 h 3508653"/>
              <a:gd name="connsiteX21" fmla="*/ 0 w 2965134"/>
              <a:gd name="connsiteY21" fmla="*/ 584776 h 3508653"/>
              <a:gd name="connsiteX22" fmla="*/ 0 w 2965134"/>
              <a:gd name="connsiteY22" fmla="*/ 0 h 3508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965134" h="3508653" fill="none" extrusionOk="0">
                <a:moveTo>
                  <a:pt x="0" y="0"/>
                </a:moveTo>
                <a:cubicBezTo>
                  <a:pt x="153325" y="-52973"/>
                  <a:pt x="469918" y="31651"/>
                  <a:pt x="593027" y="0"/>
                </a:cubicBezTo>
                <a:cubicBezTo>
                  <a:pt x="716136" y="-31651"/>
                  <a:pt x="949717" y="36982"/>
                  <a:pt x="1186054" y="0"/>
                </a:cubicBezTo>
                <a:cubicBezTo>
                  <a:pt x="1422391" y="-36982"/>
                  <a:pt x="1633644" y="2055"/>
                  <a:pt x="1838383" y="0"/>
                </a:cubicBezTo>
                <a:cubicBezTo>
                  <a:pt x="2043122" y="-2055"/>
                  <a:pt x="2164008" y="49551"/>
                  <a:pt x="2401759" y="0"/>
                </a:cubicBezTo>
                <a:cubicBezTo>
                  <a:pt x="2639510" y="-49551"/>
                  <a:pt x="2742996" y="15475"/>
                  <a:pt x="2965134" y="0"/>
                </a:cubicBezTo>
                <a:cubicBezTo>
                  <a:pt x="3007504" y="157115"/>
                  <a:pt x="2948094" y="427443"/>
                  <a:pt x="2965134" y="619862"/>
                </a:cubicBezTo>
                <a:cubicBezTo>
                  <a:pt x="2982174" y="812281"/>
                  <a:pt x="2897587" y="1026711"/>
                  <a:pt x="2965134" y="1204638"/>
                </a:cubicBezTo>
                <a:cubicBezTo>
                  <a:pt x="3032681" y="1382565"/>
                  <a:pt x="2917152" y="1524021"/>
                  <a:pt x="2965134" y="1754327"/>
                </a:cubicBezTo>
                <a:cubicBezTo>
                  <a:pt x="3013116" y="1984633"/>
                  <a:pt x="2935330" y="2139648"/>
                  <a:pt x="2965134" y="2304015"/>
                </a:cubicBezTo>
                <a:cubicBezTo>
                  <a:pt x="2994938" y="2468382"/>
                  <a:pt x="2950833" y="2680613"/>
                  <a:pt x="2965134" y="2818618"/>
                </a:cubicBezTo>
                <a:cubicBezTo>
                  <a:pt x="2979435" y="2956623"/>
                  <a:pt x="2961467" y="3192610"/>
                  <a:pt x="2965134" y="3508653"/>
                </a:cubicBezTo>
                <a:cubicBezTo>
                  <a:pt x="2680776" y="3517894"/>
                  <a:pt x="2633833" y="3449297"/>
                  <a:pt x="2312805" y="3508653"/>
                </a:cubicBezTo>
                <a:cubicBezTo>
                  <a:pt x="1991777" y="3568009"/>
                  <a:pt x="1997804" y="3463992"/>
                  <a:pt x="1779080" y="3508653"/>
                </a:cubicBezTo>
                <a:cubicBezTo>
                  <a:pt x="1560356" y="3553314"/>
                  <a:pt x="1361613" y="3484898"/>
                  <a:pt x="1245356" y="3508653"/>
                </a:cubicBezTo>
                <a:cubicBezTo>
                  <a:pt x="1129099" y="3532408"/>
                  <a:pt x="933559" y="3474322"/>
                  <a:pt x="741283" y="3508653"/>
                </a:cubicBezTo>
                <a:cubicBezTo>
                  <a:pt x="549007" y="3542984"/>
                  <a:pt x="326667" y="3445169"/>
                  <a:pt x="0" y="3508653"/>
                </a:cubicBezTo>
                <a:cubicBezTo>
                  <a:pt x="-31781" y="3210315"/>
                  <a:pt x="62295" y="3095791"/>
                  <a:pt x="0" y="2853704"/>
                </a:cubicBezTo>
                <a:cubicBezTo>
                  <a:pt x="-62295" y="2611617"/>
                  <a:pt x="57195" y="2533516"/>
                  <a:pt x="0" y="2339102"/>
                </a:cubicBezTo>
                <a:cubicBezTo>
                  <a:pt x="-57195" y="2144688"/>
                  <a:pt x="57761" y="2024064"/>
                  <a:pt x="0" y="1754327"/>
                </a:cubicBezTo>
                <a:cubicBezTo>
                  <a:pt x="-57761" y="1484590"/>
                  <a:pt x="64129" y="1251459"/>
                  <a:pt x="0" y="1099378"/>
                </a:cubicBezTo>
                <a:cubicBezTo>
                  <a:pt x="-64129" y="947297"/>
                  <a:pt x="30453" y="737886"/>
                  <a:pt x="0" y="584776"/>
                </a:cubicBezTo>
                <a:cubicBezTo>
                  <a:pt x="-30453" y="431666"/>
                  <a:pt x="34272" y="251089"/>
                  <a:pt x="0" y="0"/>
                </a:cubicBezTo>
                <a:close/>
              </a:path>
              <a:path w="2965134" h="3508653" stroke="0" extrusionOk="0">
                <a:moveTo>
                  <a:pt x="0" y="0"/>
                </a:moveTo>
                <a:cubicBezTo>
                  <a:pt x="178024" y="-71285"/>
                  <a:pt x="326922" y="10003"/>
                  <a:pt x="652329" y="0"/>
                </a:cubicBezTo>
                <a:cubicBezTo>
                  <a:pt x="977736" y="-10003"/>
                  <a:pt x="1066808" y="60166"/>
                  <a:pt x="1186054" y="0"/>
                </a:cubicBezTo>
                <a:cubicBezTo>
                  <a:pt x="1305301" y="-60166"/>
                  <a:pt x="1570437" y="39594"/>
                  <a:pt x="1719778" y="0"/>
                </a:cubicBezTo>
                <a:cubicBezTo>
                  <a:pt x="1869119" y="-39594"/>
                  <a:pt x="2083071" y="3541"/>
                  <a:pt x="2372107" y="0"/>
                </a:cubicBezTo>
                <a:cubicBezTo>
                  <a:pt x="2661143" y="-3541"/>
                  <a:pt x="2705263" y="35054"/>
                  <a:pt x="2965134" y="0"/>
                </a:cubicBezTo>
                <a:cubicBezTo>
                  <a:pt x="2978285" y="133505"/>
                  <a:pt x="2929398" y="420124"/>
                  <a:pt x="2965134" y="549689"/>
                </a:cubicBezTo>
                <a:cubicBezTo>
                  <a:pt x="3000870" y="679254"/>
                  <a:pt x="2962284" y="886009"/>
                  <a:pt x="2965134" y="1099378"/>
                </a:cubicBezTo>
                <a:cubicBezTo>
                  <a:pt x="2967984" y="1312747"/>
                  <a:pt x="2906195" y="1443951"/>
                  <a:pt x="2965134" y="1613980"/>
                </a:cubicBezTo>
                <a:cubicBezTo>
                  <a:pt x="3024073" y="1784009"/>
                  <a:pt x="2924090" y="1989337"/>
                  <a:pt x="2965134" y="2198756"/>
                </a:cubicBezTo>
                <a:cubicBezTo>
                  <a:pt x="3006178" y="2408175"/>
                  <a:pt x="2942245" y="2499865"/>
                  <a:pt x="2965134" y="2783531"/>
                </a:cubicBezTo>
                <a:cubicBezTo>
                  <a:pt x="2988023" y="3067198"/>
                  <a:pt x="2918573" y="3309048"/>
                  <a:pt x="2965134" y="3508653"/>
                </a:cubicBezTo>
                <a:cubicBezTo>
                  <a:pt x="2750948" y="3527540"/>
                  <a:pt x="2710297" y="3481634"/>
                  <a:pt x="2461061" y="3508653"/>
                </a:cubicBezTo>
                <a:cubicBezTo>
                  <a:pt x="2211825" y="3535672"/>
                  <a:pt x="2013390" y="3502141"/>
                  <a:pt x="1838383" y="3508653"/>
                </a:cubicBezTo>
                <a:cubicBezTo>
                  <a:pt x="1663376" y="3515165"/>
                  <a:pt x="1375640" y="3505305"/>
                  <a:pt x="1186054" y="3508653"/>
                </a:cubicBezTo>
                <a:cubicBezTo>
                  <a:pt x="996468" y="3512001"/>
                  <a:pt x="853282" y="3453482"/>
                  <a:pt x="622678" y="3508653"/>
                </a:cubicBezTo>
                <a:cubicBezTo>
                  <a:pt x="392074" y="3563824"/>
                  <a:pt x="179998" y="3447715"/>
                  <a:pt x="0" y="3508653"/>
                </a:cubicBezTo>
                <a:cubicBezTo>
                  <a:pt x="-46229" y="3291700"/>
                  <a:pt x="58281" y="3144170"/>
                  <a:pt x="0" y="2923878"/>
                </a:cubicBezTo>
                <a:cubicBezTo>
                  <a:pt x="-58281" y="2703587"/>
                  <a:pt x="60631" y="2534029"/>
                  <a:pt x="0" y="2268929"/>
                </a:cubicBezTo>
                <a:cubicBezTo>
                  <a:pt x="-60631" y="2003829"/>
                  <a:pt x="38997" y="1864898"/>
                  <a:pt x="0" y="1754327"/>
                </a:cubicBezTo>
                <a:cubicBezTo>
                  <a:pt x="-38997" y="1643756"/>
                  <a:pt x="7093" y="1394485"/>
                  <a:pt x="0" y="1099378"/>
                </a:cubicBezTo>
                <a:cubicBezTo>
                  <a:pt x="-7093" y="804271"/>
                  <a:pt x="41575" y="753601"/>
                  <a:pt x="0" y="514602"/>
                </a:cubicBezTo>
                <a:cubicBezTo>
                  <a:pt x="-41575" y="275603"/>
                  <a:pt x="42613" y="191082"/>
                  <a:pt x="0" y="0"/>
                </a:cubicBezTo>
                <a:close/>
              </a:path>
            </a:pathLst>
          </a:custGeom>
          <a:solidFill>
            <a:srgbClr val="FFCCFF"/>
          </a:solidFill>
          <a:ln w="28575">
            <a:solidFill>
              <a:srgbClr val="CC0099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 smtClean="0">
                <a:latin typeface="SassoonPrimaryType" pitchFamily="2" charset="0"/>
              </a:rPr>
              <a:t>Physical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know how to gallop (but not smoothly</a:t>
            </a:r>
            <a:r>
              <a:rPr lang="en-GB" sz="1200" dirty="0" smtClean="0">
                <a:latin typeface="SassoonPrimaryType" pitchFamily="2" charset="0"/>
              </a:rPr>
              <a:t>).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be able to strike a ball with a large paddle </a:t>
            </a:r>
            <a:r>
              <a:rPr lang="en-GB" sz="1200" dirty="0" smtClean="0">
                <a:latin typeface="SassoonPrimaryType" pitchFamily="2" charset="0"/>
              </a:rPr>
              <a:t>bat.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be able to kick a ball forward by stepping or running up to </a:t>
            </a:r>
            <a:r>
              <a:rPr lang="en-GB" sz="1200" dirty="0" smtClean="0">
                <a:latin typeface="SassoonPrimaryType" pitchFamily="2" charset="0"/>
              </a:rPr>
              <a:t>it. 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show preference for a dominant hand. </a:t>
            </a:r>
            <a:endParaRPr lang="en-GB" sz="1200" b="1" u="sng" dirty="0" smtClean="0">
              <a:latin typeface="SassoonPrimaryType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="" xmlns:a16="http://schemas.microsoft.com/office/drawing/2014/main" id="{354360C2-BF92-426D-807D-946D5328734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1F907336-AC06-407B-9169-29C15CEF8A2E}"/>
              </a:ext>
            </a:extLst>
          </p:cNvPr>
          <p:cNvGrpSpPr/>
          <p:nvPr/>
        </p:nvGrpSpPr>
        <p:grpSpPr>
          <a:xfrm>
            <a:off x="3958137" y="2258671"/>
            <a:ext cx="5078312" cy="1219635"/>
            <a:chOff x="3727707" y="2848814"/>
            <a:chExt cx="5268846" cy="1488919"/>
          </a:xfrm>
        </p:grpSpPr>
        <p:pic>
          <p:nvPicPr>
            <p:cNvPr id="10" name="Picture 2" descr="See the source image">
              <a:extLst>
                <a:ext uri="{FF2B5EF4-FFF2-40B4-BE49-F238E27FC236}">
                  <a16:creationId xmlns="" xmlns:a16="http://schemas.microsoft.com/office/drawing/2014/main" id="{626E03FE-3BCC-48DA-BB10-58A1DB0398D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97512" y="2848814"/>
              <a:ext cx="4295324" cy="43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3" name="Picture 2" descr="See the source image">
              <a:extLst>
                <a:ext uri="{FF2B5EF4-FFF2-40B4-BE49-F238E27FC236}">
                  <a16:creationId xmlns="" xmlns:a16="http://schemas.microsoft.com/office/drawing/2014/main" id="{870CB45A-D441-481E-811F-68F8E7683C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06042" y="3899516"/>
              <a:ext cx="4295324" cy="43821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4" name="Picture 2" descr="See the source image">
              <a:extLst>
                <a:ext uri="{FF2B5EF4-FFF2-40B4-BE49-F238E27FC236}">
                  <a16:creationId xmlns="" xmlns:a16="http://schemas.microsoft.com/office/drawing/2014/main" id="{FBDAB5E1-120E-46B3-9645-5DB9C992C19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90" t="3366" r="48447" b="-21453"/>
            <a:stretch/>
          </p:blipFill>
          <p:spPr bwMode="auto">
            <a:xfrm rot="5400000">
              <a:off x="3241989" y="3334532"/>
              <a:ext cx="1488919" cy="517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2" descr="See the source image">
              <a:extLst>
                <a:ext uri="{FF2B5EF4-FFF2-40B4-BE49-F238E27FC236}">
                  <a16:creationId xmlns="" xmlns:a16="http://schemas.microsoft.com/office/drawing/2014/main" id="{FCEDD172-EFF0-4DE7-B5B3-DA9334FBD91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890" t="3366" r="48447" b="-21453"/>
            <a:stretch/>
          </p:blipFill>
          <p:spPr bwMode="auto">
            <a:xfrm rot="16200000" flipH="1">
              <a:off x="7993352" y="3334532"/>
              <a:ext cx="1488919" cy="51748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" name="TextBox 17">
            <a:extLst>
              <a:ext uri="{FF2B5EF4-FFF2-40B4-BE49-F238E27FC236}">
                <a16:creationId xmlns="" xmlns:a16="http://schemas.microsoft.com/office/drawing/2014/main" id="{2269B91D-84A5-4D71-A40F-7578C168F866}"/>
              </a:ext>
            </a:extLst>
          </p:cNvPr>
          <p:cNvSpPr txBox="1"/>
          <p:nvPr/>
        </p:nvSpPr>
        <p:spPr>
          <a:xfrm>
            <a:off x="9214342" y="124450"/>
            <a:ext cx="2670438" cy="3362459"/>
          </a:xfrm>
          <a:custGeom>
            <a:avLst/>
            <a:gdLst>
              <a:gd name="connsiteX0" fmla="*/ 0 w 4299253"/>
              <a:gd name="connsiteY0" fmla="*/ 0 h 1107996"/>
              <a:gd name="connsiteX1" fmla="*/ 537407 w 4299253"/>
              <a:gd name="connsiteY1" fmla="*/ 0 h 1107996"/>
              <a:gd name="connsiteX2" fmla="*/ 945836 w 4299253"/>
              <a:gd name="connsiteY2" fmla="*/ 0 h 1107996"/>
              <a:gd name="connsiteX3" fmla="*/ 1354265 w 4299253"/>
              <a:gd name="connsiteY3" fmla="*/ 0 h 1107996"/>
              <a:gd name="connsiteX4" fmla="*/ 1891671 w 4299253"/>
              <a:gd name="connsiteY4" fmla="*/ 0 h 1107996"/>
              <a:gd name="connsiteX5" fmla="*/ 2515063 w 4299253"/>
              <a:gd name="connsiteY5" fmla="*/ 0 h 1107996"/>
              <a:gd name="connsiteX6" fmla="*/ 3009477 w 4299253"/>
              <a:gd name="connsiteY6" fmla="*/ 0 h 1107996"/>
              <a:gd name="connsiteX7" fmla="*/ 3589876 w 4299253"/>
              <a:gd name="connsiteY7" fmla="*/ 0 h 1107996"/>
              <a:gd name="connsiteX8" fmla="*/ 4299253 w 4299253"/>
              <a:gd name="connsiteY8" fmla="*/ 0 h 1107996"/>
              <a:gd name="connsiteX9" fmla="*/ 4299253 w 4299253"/>
              <a:gd name="connsiteY9" fmla="*/ 542918 h 1107996"/>
              <a:gd name="connsiteX10" fmla="*/ 4299253 w 4299253"/>
              <a:gd name="connsiteY10" fmla="*/ 1107996 h 1107996"/>
              <a:gd name="connsiteX11" fmla="*/ 3804839 w 4299253"/>
              <a:gd name="connsiteY11" fmla="*/ 1107996 h 1107996"/>
              <a:gd name="connsiteX12" fmla="*/ 3224440 w 4299253"/>
              <a:gd name="connsiteY12" fmla="*/ 1107996 h 1107996"/>
              <a:gd name="connsiteX13" fmla="*/ 2601048 w 4299253"/>
              <a:gd name="connsiteY13" fmla="*/ 1107996 h 1107996"/>
              <a:gd name="connsiteX14" fmla="*/ 2192619 w 4299253"/>
              <a:gd name="connsiteY14" fmla="*/ 1107996 h 1107996"/>
              <a:gd name="connsiteX15" fmla="*/ 1741197 w 4299253"/>
              <a:gd name="connsiteY15" fmla="*/ 1107996 h 1107996"/>
              <a:gd name="connsiteX16" fmla="*/ 1289776 w 4299253"/>
              <a:gd name="connsiteY16" fmla="*/ 1107996 h 1107996"/>
              <a:gd name="connsiteX17" fmla="*/ 881347 w 4299253"/>
              <a:gd name="connsiteY17" fmla="*/ 1107996 h 1107996"/>
              <a:gd name="connsiteX18" fmla="*/ 0 w 4299253"/>
              <a:gd name="connsiteY18" fmla="*/ 1107996 h 1107996"/>
              <a:gd name="connsiteX19" fmla="*/ 0 w 4299253"/>
              <a:gd name="connsiteY19" fmla="*/ 531838 h 1107996"/>
              <a:gd name="connsiteX20" fmla="*/ 0 w 4299253"/>
              <a:gd name="connsiteY20" fmla="*/ 0 h 1107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299253" h="1107996" fill="none" extrusionOk="0">
                <a:moveTo>
                  <a:pt x="0" y="0"/>
                </a:moveTo>
                <a:cubicBezTo>
                  <a:pt x="188131" y="-1656"/>
                  <a:pt x="289346" y="44799"/>
                  <a:pt x="537407" y="0"/>
                </a:cubicBezTo>
                <a:cubicBezTo>
                  <a:pt x="785468" y="-44799"/>
                  <a:pt x="773294" y="7074"/>
                  <a:pt x="945836" y="0"/>
                </a:cubicBezTo>
                <a:cubicBezTo>
                  <a:pt x="1118378" y="-7074"/>
                  <a:pt x="1218888" y="24376"/>
                  <a:pt x="1354265" y="0"/>
                </a:cubicBezTo>
                <a:cubicBezTo>
                  <a:pt x="1489642" y="-24376"/>
                  <a:pt x="1653503" y="246"/>
                  <a:pt x="1891671" y="0"/>
                </a:cubicBezTo>
                <a:cubicBezTo>
                  <a:pt x="2129839" y="-246"/>
                  <a:pt x="2210338" y="27230"/>
                  <a:pt x="2515063" y="0"/>
                </a:cubicBezTo>
                <a:cubicBezTo>
                  <a:pt x="2819788" y="-27230"/>
                  <a:pt x="2778940" y="9437"/>
                  <a:pt x="3009477" y="0"/>
                </a:cubicBezTo>
                <a:cubicBezTo>
                  <a:pt x="3240014" y="-9437"/>
                  <a:pt x="3339541" y="28482"/>
                  <a:pt x="3589876" y="0"/>
                </a:cubicBezTo>
                <a:cubicBezTo>
                  <a:pt x="3840211" y="-28482"/>
                  <a:pt x="3952818" y="73266"/>
                  <a:pt x="4299253" y="0"/>
                </a:cubicBezTo>
                <a:cubicBezTo>
                  <a:pt x="4346376" y="144855"/>
                  <a:pt x="4296476" y="305881"/>
                  <a:pt x="4299253" y="542918"/>
                </a:cubicBezTo>
                <a:cubicBezTo>
                  <a:pt x="4302030" y="779955"/>
                  <a:pt x="4240252" y="844360"/>
                  <a:pt x="4299253" y="1107996"/>
                </a:cubicBezTo>
                <a:cubicBezTo>
                  <a:pt x="4143222" y="1145993"/>
                  <a:pt x="4046099" y="1091464"/>
                  <a:pt x="3804839" y="1107996"/>
                </a:cubicBezTo>
                <a:cubicBezTo>
                  <a:pt x="3563579" y="1124528"/>
                  <a:pt x="3438599" y="1053066"/>
                  <a:pt x="3224440" y="1107996"/>
                </a:cubicBezTo>
                <a:cubicBezTo>
                  <a:pt x="3010281" y="1162926"/>
                  <a:pt x="2825203" y="1065355"/>
                  <a:pt x="2601048" y="1107996"/>
                </a:cubicBezTo>
                <a:cubicBezTo>
                  <a:pt x="2376893" y="1150637"/>
                  <a:pt x="2313745" y="1065562"/>
                  <a:pt x="2192619" y="1107996"/>
                </a:cubicBezTo>
                <a:cubicBezTo>
                  <a:pt x="2071493" y="1150430"/>
                  <a:pt x="1923551" y="1107072"/>
                  <a:pt x="1741197" y="1107996"/>
                </a:cubicBezTo>
                <a:cubicBezTo>
                  <a:pt x="1558843" y="1108920"/>
                  <a:pt x="1495879" y="1101993"/>
                  <a:pt x="1289776" y="1107996"/>
                </a:cubicBezTo>
                <a:cubicBezTo>
                  <a:pt x="1083673" y="1113999"/>
                  <a:pt x="1006667" y="1087589"/>
                  <a:pt x="881347" y="1107996"/>
                </a:cubicBezTo>
                <a:cubicBezTo>
                  <a:pt x="756027" y="1128403"/>
                  <a:pt x="274829" y="1092152"/>
                  <a:pt x="0" y="1107996"/>
                </a:cubicBezTo>
                <a:cubicBezTo>
                  <a:pt x="-55988" y="927476"/>
                  <a:pt x="33092" y="702057"/>
                  <a:pt x="0" y="531838"/>
                </a:cubicBezTo>
                <a:cubicBezTo>
                  <a:pt x="-33092" y="361619"/>
                  <a:pt x="27653" y="248105"/>
                  <a:pt x="0" y="0"/>
                </a:cubicBezTo>
                <a:close/>
              </a:path>
              <a:path w="4299253" h="1107996" stroke="0" extrusionOk="0">
                <a:moveTo>
                  <a:pt x="0" y="0"/>
                </a:moveTo>
                <a:cubicBezTo>
                  <a:pt x="293381" y="-20350"/>
                  <a:pt x="354298" y="70424"/>
                  <a:pt x="623392" y="0"/>
                </a:cubicBezTo>
                <a:cubicBezTo>
                  <a:pt x="892486" y="-70424"/>
                  <a:pt x="951955" y="18656"/>
                  <a:pt x="1074813" y="0"/>
                </a:cubicBezTo>
                <a:cubicBezTo>
                  <a:pt x="1197671" y="-18656"/>
                  <a:pt x="1423296" y="49887"/>
                  <a:pt x="1526235" y="0"/>
                </a:cubicBezTo>
                <a:cubicBezTo>
                  <a:pt x="1629174" y="-49887"/>
                  <a:pt x="1839790" y="56956"/>
                  <a:pt x="2149627" y="0"/>
                </a:cubicBezTo>
                <a:cubicBezTo>
                  <a:pt x="2459464" y="-56956"/>
                  <a:pt x="2570146" y="20226"/>
                  <a:pt x="2687033" y="0"/>
                </a:cubicBezTo>
                <a:cubicBezTo>
                  <a:pt x="2803920" y="-20226"/>
                  <a:pt x="2996556" y="43499"/>
                  <a:pt x="3181447" y="0"/>
                </a:cubicBezTo>
                <a:cubicBezTo>
                  <a:pt x="3366338" y="-43499"/>
                  <a:pt x="3518375" y="15028"/>
                  <a:pt x="3718854" y="0"/>
                </a:cubicBezTo>
                <a:cubicBezTo>
                  <a:pt x="3919333" y="-15028"/>
                  <a:pt x="4086859" y="5119"/>
                  <a:pt x="4299253" y="0"/>
                </a:cubicBezTo>
                <a:cubicBezTo>
                  <a:pt x="4353537" y="149706"/>
                  <a:pt x="4271890" y="265331"/>
                  <a:pt x="4299253" y="520758"/>
                </a:cubicBezTo>
                <a:cubicBezTo>
                  <a:pt x="4326616" y="776185"/>
                  <a:pt x="4276948" y="846860"/>
                  <a:pt x="4299253" y="1107996"/>
                </a:cubicBezTo>
                <a:cubicBezTo>
                  <a:pt x="4156350" y="1115344"/>
                  <a:pt x="3981344" y="1070867"/>
                  <a:pt x="3890824" y="1107996"/>
                </a:cubicBezTo>
                <a:cubicBezTo>
                  <a:pt x="3800304" y="1145125"/>
                  <a:pt x="3454590" y="1107635"/>
                  <a:pt x="3267432" y="1107996"/>
                </a:cubicBezTo>
                <a:cubicBezTo>
                  <a:pt x="3080274" y="1108357"/>
                  <a:pt x="2975962" y="1071960"/>
                  <a:pt x="2687033" y="1107996"/>
                </a:cubicBezTo>
                <a:cubicBezTo>
                  <a:pt x="2398104" y="1144032"/>
                  <a:pt x="2269619" y="1107647"/>
                  <a:pt x="2063641" y="1107996"/>
                </a:cubicBezTo>
                <a:cubicBezTo>
                  <a:pt x="1857663" y="1108345"/>
                  <a:pt x="1737859" y="1057752"/>
                  <a:pt x="1569227" y="1107996"/>
                </a:cubicBezTo>
                <a:cubicBezTo>
                  <a:pt x="1400595" y="1158240"/>
                  <a:pt x="1288483" y="1081639"/>
                  <a:pt x="1074813" y="1107996"/>
                </a:cubicBezTo>
                <a:cubicBezTo>
                  <a:pt x="861143" y="1134353"/>
                  <a:pt x="783657" y="1073316"/>
                  <a:pt x="537407" y="1107996"/>
                </a:cubicBezTo>
                <a:cubicBezTo>
                  <a:pt x="291157" y="1142676"/>
                  <a:pt x="111969" y="1050838"/>
                  <a:pt x="0" y="1107996"/>
                </a:cubicBezTo>
                <a:cubicBezTo>
                  <a:pt x="-41428" y="984642"/>
                  <a:pt x="8349" y="704984"/>
                  <a:pt x="0" y="531838"/>
                </a:cubicBezTo>
                <a:cubicBezTo>
                  <a:pt x="-8349" y="358692"/>
                  <a:pt x="12364" y="131830"/>
                  <a:pt x="0" y="0"/>
                </a:cubicBezTo>
                <a:close/>
              </a:path>
            </a:pathLst>
          </a:custGeom>
          <a:solidFill>
            <a:srgbClr val="E0C1FF"/>
          </a:solidFill>
          <a:ln w="28575">
            <a:solidFill>
              <a:srgbClr val="7030A0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u="sng" dirty="0" smtClean="0">
                <a:latin typeface="Comic Sans MS" panose="030F0702030302020204" pitchFamily="66" charset="0"/>
              </a:rPr>
              <a:t>Polite Reminders</a:t>
            </a:r>
            <a:endParaRPr lang="en-GB" sz="1000" b="1" u="sng" dirty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All children need to have a filled water bottle in school every day, </a:t>
            </a:r>
            <a:r>
              <a:rPr lang="en-GB" sz="1600" b="1" u="sng" dirty="0" smtClean="0">
                <a:latin typeface="Comic Sans MS" panose="030F0702030302020204" pitchFamily="66" charset="0"/>
              </a:rPr>
              <a:t>no juice please.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that your child has spare clothes in their pump bag.</a:t>
            </a:r>
            <a:endParaRPr lang="en-GB" sz="1050" b="1" dirty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can you ensure that your child has the correct uniform on-no trainers.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you let a member of staff know if somebody new is collecting your child.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could you ensure that your child’s hair is tied up in a bobble.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sz="1050" b="1" dirty="0" smtClean="0">
                <a:latin typeface="Comic Sans MS" panose="030F0702030302020204" pitchFamily="66" charset="0"/>
              </a:rPr>
              <a:t>Please ensure that you bring your child’s library book into school every Monday to be changed.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sz="1050" b="1" dirty="0" smtClean="0">
              <a:latin typeface="Comic Sans MS" panose="030F0702030302020204" pitchFamily="66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49C6A523-5BE9-4D06-9947-98EF4E15BC3F}"/>
              </a:ext>
            </a:extLst>
          </p:cNvPr>
          <p:cNvSpPr txBox="1"/>
          <p:nvPr/>
        </p:nvSpPr>
        <p:spPr>
          <a:xfrm>
            <a:off x="4099362" y="928516"/>
            <a:ext cx="4520961" cy="1015663"/>
          </a:xfrm>
          <a:custGeom>
            <a:avLst/>
            <a:gdLst>
              <a:gd name="connsiteX0" fmla="*/ 0 w 2818746"/>
              <a:gd name="connsiteY0" fmla="*/ 0 h 2123658"/>
              <a:gd name="connsiteX1" fmla="*/ 620124 w 2818746"/>
              <a:gd name="connsiteY1" fmla="*/ 0 h 2123658"/>
              <a:gd name="connsiteX2" fmla="*/ 1240248 w 2818746"/>
              <a:gd name="connsiteY2" fmla="*/ 0 h 2123658"/>
              <a:gd name="connsiteX3" fmla="*/ 1832185 w 2818746"/>
              <a:gd name="connsiteY3" fmla="*/ 0 h 2123658"/>
              <a:gd name="connsiteX4" fmla="*/ 2818746 w 2818746"/>
              <a:gd name="connsiteY4" fmla="*/ 0 h 2123658"/>
              <a:gd name="connsiteX5" fmla="*/ 2818746 w 2818746"/>
              <a:gd name="connsiteY5" fmla="*/ 467205 h 2123658"/>
              <a:gd name="connsiteX6" fmla="*/ 2818746 w 2818746"/>
              <a:gd name="connsiteY6" fmla="*/ 1040592 h 2123658"/>
              <a:gd name="connsiteX7" fmla="*/ 2818746 w 2818746"/>
              <a:gd name="connsiteY7" fmla="*/ 1529034 h 2123658"/>
              <a:gd name="connsiteX8" fmla="*/ 2818746 w 2818746"/>
              <a:gd name="connsiteY8" fmla="*/ 2123658 h 2123658"/>
              <a:gd name="connsiteX9" fmla="*/ 2311372 w 2818746"/>
              <a:gd name="connsiteY9" fmla="*/ 2123658 h 2123658"/>
              <a:gd name="connsiteX10" fmla="*/ 1691248 w 2818746"/>
              <a:gd name="connsiteY10" fmla="*/ 2123658 h 2123658"/>
              <a:gd name="connsiteX11" fmla="*/ 1212061 w 2818746"/>
              <a:gd name="connsiteY11" fmla="*/ 2123658 h 2123658"/>
              <a:gd name="connsiteX12" fmla="*/ 591937 w 2818746"/>
              <a:gd name="connsiteY12" fmla="*/ 2123658 h 2123658"/>
              <a:gd name="connsiteX13" fmla="*/ 0 w 2818746"/>
              <a:gd name="connsiteY13" fmla="*/ 2123658 h 2123658"/>
              <a:gd name="connsiteX14" fmla="*/ 0 w 2818746"/>
              <a:gd name="connsiteY14" fmla="*/ 1656453 h 2123658"/>
              <a:gd name="connsiteX15" fmla="*/ 0 w 2818746"/>
              <a:gd name="connsiteY15" fmla="*/ 1189248 h 2123658"/>
              <a:gd name="connsiteX16" fmla="*/ 0 w 2818746"/>
              <a:gd name="connsiteY16" fmla="*/ 722044 h 2123658"/>
              <a:gd name="connsiteX17" fmla="*/ 0 w 2818746"/>
              <a:gd name="connsiteY17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818746" h="2123658" fill="none" extrusionOk="0">
                <a:moveTo>
                  <a:pt x="0" y="0"/>
                </a:moveTo>
                <a:cubicBezTo>
                  <a:pt x="296255" y="-22097"/>
                  <a:pt x="362452" y="71647"/>
                  <a:pt x="620124" y="0"/>
                </a:cubicBezTo>
                <a:cubicBezTo>
                  <a:pt x="877796" y="-71647"/>
                  <a:pt x="990499" y="18432"/>
                  <a:pt x="1240248" y="0"/>
                </a:cubicBezTo>
                <a:cubicBezTo>
                  <a:pt x="1489997" y="-18432"/>
                  <a:pt x="1698818" y="13489"/>
                  <a:pt x="1832185" y="0"/>
                </a:cubicBezTo>
                <a:cubicBezTo>
                  <a:pt x="1965552" y="-13489"/>
                  <a:pt x="2584590" y="34976"/>
                  <a:pt x="2818746" y="0"/>
                </a:cubicBezTo>
                <a:cubicBezTo>
                  <a:pt x="2863761" y="133693"/>
                  <a:pt x="2800644" y="313804"/>
                  <a:pt x="2818746" y="467205"/>
                </a:cubicBezTo>
                <a:cubicBezTo>
                  <a:pt x="2836848" y="620606"/>
                  <a:pt x="2805243" y="791059"/>
                  <a:pt x="2818746" y="1040592"/>
                </a:cubicBezTo>
                <a:cubicBezTo>
                  <a:pt x="2832249" y="1290125"/>
                  <a:pt x="2817542" y="1338514"/>
                  <a:pt x="2818746" y="1529034"/>
                </a:cubicBezTo>
                <a:cubicBezTo>
                  <a:pt x="2819950" y="1719554"/>
                  <a:pt x="2783779" y="1978091"/>
                  <a:pt x="2818746" y="2123658"/>
                </a:cubicBezTo>
                <a:cubicBezTo>
                  <a:pt x="2581360" y="2142948"/>
                  <a:pt x="2534889" y="2123286"/>
                  <a:pt x="2311372" y="2123658"/>
                </a:cubicBezTo>
                <a:cubicBezTo>
                  <a:pt x="2087855" y="2124030"/>
                  <a:pt x="1830204" y="2089141"/>
                  <a:pt x="1691248" y="2123658"/>
                </a:cubicBezTo>
                <a:cubicBezTo>
                  <a:pt x="1552292" y="2158175"/>
                  <a:pt x="1437247" y="2081660"/>
                  <a:pt x="1212061" y="2123658"/>
                </a:cubicBezTo>
                <a:cubicBezTo>
                  <a:pt x="986875" y="2165656"/>
                  <a:pt x="726570" y="2080229"/>
                  <a:pt x="591937" y="2123658"/>
                </a:cubicBezTo>
                <a:cubicBezTo>
                  <a:pt x="457304" y="2167087"/>
                  <a:pt x="180167" y="2065716"/>
                  <a:pt x="0" y="2123658"/>
                </a:cubicBezTo>
                <a:cubicBezTo>
                  <a:pt x="-36963" y="2001237"/>
                  <a:pt x="36880" y="1888494"/>
                  <a:pt x="0" y="1656453"/>
                </a:cubicBezTo>
                <a:cubicBezTo>
                  <a:pt x="-36880" y="1424412"/>
                  <a:pt x="45195" y="1300481"/>
                  <a:pt x="0" y="1189248"/>
                </a:cubicBezTo>
                <a:cubicBezTo>
                  <a:pt x="-45195" y="1078016"/>
                  <a:pt x="26592" y="921680"/>
                  <a:pt x="0" y="722044"/>
                </a:cubicBezTo>
                <a:cubicBezTo>
                  <a:pt x="-26592" y="522408"/>
                  <a:pt x="74738" y="226533"/>
                  <a:pt x="0" y="0"/>
                </a:cubicBezTo>
                <a:close/>
              </a:path>
              <a:path w="2818746" h="2123658" stroke="0" extrusionOk="0">
                <a:moveTo>
                  <a:pt x="0" y="0"/>
                </a:moveTo>
                <a:cubicBezTo>
                  <a:pt x="193899" y="-67159"/>
                  <a:pt x="476832" y="35874"/>
                  <a:pt x="620124" y="0"/>
                </a:cubicBezTo>
                <a:cubicBezTo>
                  <a:pt x="763416" y="-35874"/>
                  <a:pt x="930559" y="39370"/>
                  <a:pt x="1127498" y="0"/>
                </a:cubicBezTo>
                <a:cubicBezTo>
                  <a:pt x="1324437" y="-39370"/>
                  <a:pt x="1469223" y="26225"/>
                  <a:pt x="1634873" y="0"/>
                </a:cubicBezTo>
                <a:cubicBezTo>
                  <a:pt x="1800523" y="-26225"/>
                  <a:pt x="1954349" y="36150"/>
                  <a:pt x="2254997" y="0"/>
                </a:cubicBezTo>
                <a:cubicBezTo>
                  <a:pt x="2555645" y="-36150"/>
                  <a:pt x="2701622" y="13801"/>
                  <a:pt x="2818746" y="0"/>
                </a:cubicBezTo>
                <a:cubicBezTo>
                  <a:pt x="2856887" y="159013"/>
                  <a:pt x="2764652" y="407044"/>
                  <a:pt x="2818746" y="509678"/>
                </a:cubicBezTo>
                <a:cubicBezTo>
                  <a:pt x="2872840" y="612312"/>
                  <a:pt x="2786450" y="853728"/>
                  <a:pt x="2818746" y="1019356"/>
                </a:cubicBezTo>
                <a:cubicBezTo>
                  <a:pt x="2851042" y="1184984"/>
                  <a:pt x="2767161" y="1319231"/>
                  <a:pt x="2818746" y="1507797"/>
                </a:cubicBezTo>
                <a:cubicBezTo>
                  <a:pt x="2870331" y="1696363"/>
                  <a:pt x="2797234" y="1825824"/>
                  <a:pt x="2818746" y="2123658"/>
                </a:cubicBezTo>
                <a:cubicBezTo>
                  <a:pt x="2576692" y="2166097"/>
                  <a:pt x="2428287" y="2093203"/>
                  <a:pt x="2254997" y="2123658"/>
                </a:cubicBezTo>
                <a:cubicBezTo>
                  <a:pt x="2081707" y="2154113"/>
                  <a:pt x="1932071" y="2102368"/>
                  <a:pt x="1663060" y="2123658"/>
                </a:cubicBezTo>
                <a:cubicBezTo>
                  <a:pt x="1394049" y="2144948"/>
                  <a:pt x="1228481" y="2063147"/>
                  <a:pt x="1042936" y="2123658"/>
                </a:cubicBezTo>
                <a:cubicBezTo>
                  <a:pt x="857391" y="2184169"/>
                  <a:pt x="382103" y="2034543"/>
                  <a:pt x="0" y="2123658"/>
                </a:cubicBezTo>
                <a:cubicBezTo>
                  <a:pt x="-15501" y="1995528"/>
                  <a:pt x="25969" y="1709360"/>
                  <a:pt x="0" y="1550270"/>
                </a:cubicBezTo>
                <a:cubicBezTo>
                  <a:pt x="-25969" y="1391180"/>
                  <a:pt x="39825" y="1245844"/>
                  <a:pt x="0" y="1083066"/>
                </a:cubicBezTo>
                <a:cubicBezTo>
                  <a:pt x="-39825" y="920288"/>
                  <a:pt x="9791" y="753844"/>
                  <a:pt x="0" y="509678"/>
                </a:cubicBezTo>
                <a:cubicBezTo>
                  <a:pt x="-9791" y="265512"/>
                  <a:pt x="17034" y="202862"/>
                  <a:pt x="0" y="0"/>
                </a:cubicBez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accent1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 smtClean="0">
                <a:latin typeface="SassoonPrimaryType" pitchFamily="2" charset="0"/>
              </a:rPr>
              <a:t>Personal, Social &amp; Emotional</a:t>
            </a:r>
          </a:p>
          <a:p>
            <a:pPr algn="ctr"/>
            <a:endParaRPr lang="en-GB" sz="1200" b="1" u="sng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</a:t>
            </a:r>
            <a:r>
              <a:rPr lang="en-GB" sz="1200" dirty="0" smtClean="0">
                <a:latin typeface="SassoonPrimaryType" pitchFamily="2" charset="0"/>
              </a:rPr>
              <a:t>will</a:t>
            </a:r>
            <a:r>
              <a:rPr lang="en-GB" sz="1200" dirty="0" smtClean="0">
                <a:latin typeface="SassoonPrimaryType" pitchFamily="2" charset="0"/>
              </a:rPr>
              <a:t> show </a:t>
            </a:r>
            <a:r>
              <a:rPr lang="en-GB" sz="1200" dirty="0">
                <a:latin typeface="SassoonPrimaryType" pitchFamily="2" charset="0"/>
              </a:rPr>
              <a:t>confidence by going on a coach for a school trip.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know how to independently use the toilet</a:t>
            </a:r>
            <a:r>
              <a:rPr lang="en-GB" sz="1200" dirty="0" smtClean="0">
                <a:latin typeface="SassoonPrimaryType" pitchFamily="2" charset="0"/>
              </a:rPr>
              <a:t>.</a:t>
            </a: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know how to listen to a friend and agree a compromise.</a:t>
            </a:r>
            <a:endParaRPr lang="en-GB" sz="1200" dirty="0" smtClean="0">
              <a:latin typeface="SassoonPrimaryType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EFA56571-F201-4E22-AD7A-6458C5081D33}"/>
              </a:ext>
            </a:extLst>
          </p:cNvPr>
          <p:cNvSpPr txBox="1"/>
          <p:nvPr/>
        </p:nvSpPr>
        <p:spPr>
          <a:xfrm rot="10800000" flipV="1">
            <a:off x="309499" y="3350943"/>
            <a:ext cx="3206494" cy="1569660"/>
          </a:xfrm>
          <a:custGeom>
            <a:avLst/>
            <a:gdLst>
              <a:gd name="connsiteX0" fmla="*/ 0 w 2110000"/>
              <a:gd name="connsiteY0" fmla="*/ 0 h 2123658"/>
              <a:gd name="connsiteX1" fmla="*/ 548600 w 2110000"/>
              <a:gd name="connsiteY1" fmla="*/ 0 h 2123658"/>
              <a:gd name="connsiteX2" fmla="*/ 1012800 w 2110000"/>
              <a:gd name="connsiteY2" fmla="*/ 0 h 2123658"/>
              <a:gd name="connsiteX3" fmla="*/ 1582500 w 2110000"/>
              <a:gd name="connsiteY3" fmla="*/ 0 h 2123658"/>
              <a:gd name="connsiteX4" fmla="*/ 2110000 w 2110000"/>
              <a:gd name="connsiteY4" fmla="*/ 0 h 2123658"/>
              <a:gd name="connsiteX5" fmla="*/ 2110000 w 2110000"/>
              <a:gd name="connsiteY5" fmla="*/ 552151 h 2123658"/>
              <a:gd name="connsiteX6" fmla="*/ 2110000 w 2110000"/>
              <a:gd name="connsiteY6" fmla="*/ 1125539 h 2123658"/>
              <a:gd name="connsiteX7" fmla="*/ 2110000 w 2110000"/>
              <a:gd name="connsiteY7" fmla="*/ 2123658 h 2123658"/>
              <a:gd name="connsiteX8" fmla="*/ 1624700 w 2110000"/>
              <a:gd name="connsiteY8" fmla="*/ 2123658 h 2123658"/>
              <a:gd name="connsiteX9" fmla="*/ 1076100 w 2110000"/>
              <a:gd name="connsiteY9" fmla="*/ 2123658 h 2123658"/>
              <a:gd name="connsiteX10" fmla="*/ 527500 w 2110000"/>
              <a:gd name="connsiteY10" fmla="*/ 2123658 h 2123658"/>
              <a:gd name="connsiteX11" fmla="*/ 0 w 2110000"/>
              <a:gd name="connsiteY11" fmla="*/ 2123658 h 2123658"/>
              <a:gd name="connsiteX12" fmla="*/ 0 w 2110000"/>
              <a:gd name="connsiteY12" fmla="*/ 1656453 h 2123658"/>
              <a:gd name="connsiteX13" fmla="*/ 0 w 2110000"/>
              <a:gd name="connsiteY13" fmla="*/ 1189248 h 2123658"/>
              <a:gd name="connsiteX14" fmla="*/ 0 w 2110000"/>
              <a:gd name="connsiteY14" fmla="*/ 700807 h 2123658"/>
              <a:gd name="connsiteX15" fmla="*/ 0 w 2110000"/>
              <a:gd name="connsiteY15" fmla="*/ 0 h 21236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110000" h="2123658" fill="none" extrusionOk="0">
                <a:moveTo>
                  <a:pt x="0" y="0"/>
                </a:moveTo>
                <a:cubicBezTo>
                  <a:pt x="189355" y="-29289"/>
                  <a:pt x="306822" y="62255"/>
                  <a:pt x="548600" y="0"/>
                </a:cubicBezTo>
                <a:cubicBezTo>
                  <a:pt x="790378" y="-62255"/>
                  <a:pt x="846748" y="21671"/>
                  <a:pt x="1012800" y="0"/>
                </a:cubicBezTo>
                <a:cubicBezTo>
                  <a:pt x="1178852" y="-21671"/>
                  <a:pt x="1370919" y="52796"/>
                  <a:pt x="1582500" y="0"/>
                </a:cubicBezTo>
                <a:cubicBezTo>
                  <a:pt x="1794081" y="-52796"/>
                  <a:pt x="1913164" y="41675"/>
                  <a:pt x="2110000" y="0"/>
                </a:cubicBezTo>
                <a:cubicBezTo>
                  <a:pt x="2160332" y="251756"/>
                  <a:pt x="2047729" y="430556"/>
                  <a:pt x="2110000" y="552151"/>
                </a:cubicBezTo>
                <a:cubicBezTo>
                  <a:pt x="2172271" y="673746"/>
                  <a:pt x="2041241" y="894449"/>
                  <a:pt x="2110000" y="1125539"/>
                </a:cubicBezTo>
                <a:cubicBezTo>
                  <a:pt x="2178759" y="1356629"/>
                  <a:pt x="2025324" y="1726435"/>
                  <a:pt x="2110000" y="2123658"/>
                </a:cubicBezTo>
                <a:cubicBezTo>
                  <a:pt x="2012891" y="2124767"/>
                  <a:pt x="1804487" y="2098900"/>
                  <a:pt x="1624700" y="2123658"/>
                </a:cubicBezTo>
                <a:cubicBezTo>
                  <a:pt x="1444913" y="2148416"/>
                  <a:pt x="1254082" y="2088554"/>
                  <a:pt x="1076100" y="2123658"/>
                </a:cubicBezTo>
                <a:cubicBezTo>
                  <a:pt x="898118" y="2158762"/>
                  <a:pt x="791545" y="2058998"/>
                  <a:pt x="527500" y="2123658"/>
                </a:cubicBezTo>
                <a:cubicBezTo>
                  <a:pt x="263455" y="2188318"/>
                  <a:pt x="184047" y="2096326"/>
                  <a:pt x="0" y="2123658"/>
                </a:cubicBezTo>
                <a:cubicBezTo>
                  <a:pt x="-36579" y="1948529"/>
                  <a:pt x="52787" y="1808377"/>
                  <a:pt x="0" y="1656453"/>
                </a:cubicBezTo>
                <a:cubicBezTo>
                  <a:pt x="-52787" y="1504530"/>
                  <a:pt x="28164" y="1301633"/>
                  <a:pt x="0" y="1189248"/>
                </a:cubicBezTo>
                <a:cubicBezTo>
                  <a:pt x="-28164" y="1076863"/>
                  <a:pt x="47137" y="936165"/>
                  <a:pt x="0" y="700807"/>
                </a:cubicBezTo>
                <a:cubicBezTo>
                  <a:pt x="-47137" y="465449"/>
                  <a:pt x="67307" y="205851"/>
                  <a:pt x="0" y="0"/>
                </a:cubicBezTo>
                <a:close/>
              </a:path>
              <a:path w="2110000" h="2123658" stroke="0" extrusionOk="0">
                <a:moveTo>
                  <a:pt x="0" y="0"/>
                </a:moveTo>
                <a:cubicBezTo>
                  <a:pt x="273987" y="-8034"/>
                  <a:pt x="445170" y="59314"/>
                  <a:pt x="569700" y="0"/>
                </a:cubicBezTo>
                <a:cubicBezTo>
                  <a:pt x="694230" y="-59314"/>
                  <a:pt x="920340" y="28363"/>
                  <a:pt x="1055000" y="0"/>
                </a:cubicBezTo>
                <a:cubicBezTo>
                  <a:pt x="1189660" y="-28363"/>
                  <a:pt x="1426824" y="34970"/>
                  <a:pt x="1540300" y="0"/>
                </a:cubicBezTo>
                <a:cubicBezTo>
                  <a:pt x="1653776" y="-34970"/>
                  <a:pt x="1868579" y="48743"/>
                  <a:pt x="2110000" y="0"/>
                </a:cubicBezTo>
                <a:cubicBezTo>
                  <a:pt x="2129973" y="260603"/>
                  <a:pt x="2073446" y="372626"/>
                  <a:pt x="2110000" y="530915"/>
                </a:cubicBezTo>
                <a:cubicBezTo>
                  <a:pt x="2146554" y="689205"/>
                  <a:pt x="2075425" y="891388"/>
                  <a:pt x="2110000" y="1019356"/>
                </a:cubicBezTo>
                <a:cubicBezTo>
                  <a:pt x="2144575" y="1147324"/>
                  <a:pt x="2077704" y="1363406"/>
                  <a:pt x="2110000" y="1529034"/>
                </a:cubicBezTo>
                <a:cubicBezTo>
                  <a:pt x="2142296" y="1694662"/>
                  <a:pt x="2064662" y="1974517"/>
                  <a:pt x="2110000" y="2123658"/>
                </a:cubicBezTo>
                <a:cubicBezTo>
                  <a:pt x="1932805" y="2138146"/>
                  <a:pt x="1714386" y="2067299"/>
                  <a:pt x="1582500" y="2123658"/>
                </a:cubicBezTo>
                <a:cubicBezTo>
                  <a:pt x="1450614" y="2180017"/>
                  <a:pt x="1186897" y="2079820"/>
                  <a:pt x="1076100" y="2123658"/>
                </a:cubicBezTo>
                <a:cubicBezTo>
                  <a:pt x="965303" y="2167496"/>
                  <a:pt x="791144" y="2117936"/>
                  <a:pt x="527500" y="2123658"/>
                </a:cubicBezTo>
                <a:cubicBezTo>
                  <a:pt x="263856" y="2129380"/>
                  <a:pt x="195346" y="2083574"/>
                  <a:pt x="0" y="2123658"/>
                </a:cubicBezTo>
                <a:cubicBezTo>
                  <a:pt x="-54325" y="1890741"/>
                  <a:pt x="15717" y="1771018"/>
                  <a:pt x="0" y="1571507"/>
                </a:cubicBezTo>
                <a:cubicBezTo>
                  <a:pt x="-15717" y="1371996"/>
                  <a:pt x="31083" y="1243495"/>
                  <a:pt x="0" y="1083066"/>
                </a:cubicBezTo>
                <a:cubicBezTo>
                  <a:pt x="-31083" y="922637"/>
                  <a:pt x="33446" y="787491"/>
                  <a:pt x="0" y="615861"/>
                </a:cubicBezTo>
                <a:cubicBezTo>
                  <a:pt x="-33446" y="444232"/>
                  <a:pt x="15264" y="143806"/>
                  <a:pt x="0" y="0"/>
                </a:cubicBezTo>
                <a:close/>
              </a:path>
            </a:pathLst>
          </a:custGeom>
          <a:solidFill>
            <a:srgbClr val="FFB3B3"/>
          </a:solidFill>
          <a:ln w="28575">
            <a:solidFill>
              <a:srgbClr val="FF0000"/>
            </a:solidFill>
            <a:extLst>
              <a:ext uri="{C807C97D-BFC1-408E-A445-0C87EB9F89A2}">
                <ask:lineSketchStyleProps xmlns="" xmlns:ask="http://schemas.microsoft.com/office/drawing/2018/sketchyshapes" sd="166924324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 smtClean="0">
                <a:latin typeface="SassoonPrimaryType" pitchFamily="2" charset="0"/>
              </a:rPr>
              <a:t>Maths</a:t>
            </a:r>
          </a:p>
          <a:p>
            <a:pPr algn="ctr"/>
            <a:endParaRPr lang="en-GB" sz="1200" dirty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count recognise numbers 1, 2 and 3</a:t>
            </a:r>
            <a:r>
              <a:rPr lang="en-GB" sz="1200" dirty="0" smtClean="0">
                <a:latin typeface="SassoonPrimaryType" pitchFamily="2" charset="0"/>
              </a:rPr>
              <a:t>.</a:t>
            </a:r>
            <a:endParaRPr lang="en-GB" sz="1200" dirty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 smtClean="0">
                <a:latin typeface="SassoonPrimaryType" pitchFamily="2" charset="0"/>
              </a:rPr>
              <a:t>I will </a:t>
            </a:r>
            <a:r>
              <a:rPr lang="en-GB" sz="1200" dirty="0">
                <a:latin typeface="SassoonPrimaryType" pitchFamily="2" charset="0"/>
              </a:rPr>
              <a:t>make an AB repeating pattern.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notice and correct an error in a repeating pattern. </a:t>
            </a:r>
            <a:endParaRPr lang="en-GB" sz="1200" dirty="0" smtClean="0">
              <a:latin typeface="SassoonPrimaryType" pitchFamily="2" charset="0"/>
            </a:endParaRPr>
          </a:p>
          <a:p>
            <a:pPr marL="171450" indent="-171450" algn="ctr">
              <a:buFont typeface="Arial" panose="020B0604020202020204" pitchFamily="34" charset="0"/>
              <a:buChar char="•"/>
            </a:pPr>
            <a:r>
              <a:rPr lang="en-GB" sz="1200" dirty="0">
                <a:latin typeface="SassoonPrimaryType" pitchFamily="2" charset="0"/>
              </a:rPr>
              <a:t>I</a:t>
            </a:r>
            <a:r>
              <a:rPr lang="en-GB" sz="1200" dirty="0" smtClean="0">
                <a:latin typeface="SassoonPrimaryType" pitchFamily="2" charset="0"/>
              </a:rPr>
              <a:t> </a:t>
            </a:r>
            <a:r>
              <a:rPr lang="en-GB" sz="1200" dirty="0">
                <a:latin typeface="SassoonPrimaryType" pitchFamily="2" charset="0"/>
              </a:rPr>
              <a:t>will discuss routes and locations using words such as ‘in front of’ and ‘behind’.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84833" y="2584376"/>
            <a:ext cx="38086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SassoonPrimaryType" pitchFamily="2" charset="0"/>
              </a:rPr>
              <a:t>Once Upon a Time. </a:t>
            </a:r>
            <a:endParaRPr lang="en-GB" sz="2800" dirty="0">
              <a:latin typeface="SassoonPrimaryTyp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631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14900</TotalTime>
  <Words>564</Words>
  <Application>Microsoft Office PowerPoint</Application>
  <PresentationFormat>Widescreen</PresentationFormat>
  <Paragraphs>58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Comic Sans MS</vt:lpstr>
      <vt:lpstr>Ink Free</vt:lpstr>
      <vt:lpstr>SassoonPrimaryType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Kirsty Louise Storey</dc:creator>
  <cp:lastModifiedBy>Miss D. Smith</cp:lastModifiedBy>
  <cp:revision>66</cp:revision>
  <cp:lastPrinted>2024-06-06T14:44:36Z</cp:lastPrinted>
  <dcterms:created xsi:type="dcterms:W3CDTF">2021-11-04T19:05:48Z</dcterms:created>
  <dcterms:modified xsi:type="dcterms:W3CDTF">2024-06-06T14:45:08Z</dcterms:modified>
</cp:coreProperties>
</file>