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386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Nursery 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Spring 1  </a:t>
            </a:r>
            <a:r>
              <a:rPr lang="en-GB" sz="1400" b="1" u="sng" dirty="0" smtClean="0">
                <a:latin typeface="Comic Sans MS" panose="030F0702030302020204" pitchFamily="66" charset="0"/>
              </a:rPr>
              <a:t>26.02.24-28.03.24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147258"/>
              </p:ext>
            </p:extLst>
          </p:nvPr>
        </p:nvGraphicFramePr>
        <p:xfrm>
          <a:off x="10580645" y="3564343"/>
          <a:ext cx="1241364" cy="295669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:a16="http://schemas.microsoft.com/office/drawing/2014/main" xmlns="" val="50766947"/>
                    </a:ext>
                  </a:extLst>
                </a:gridCol>
              </a:tblGrid>
              <a:tr h="66601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Ink Free" panose="03080402000500000000" pitchFamily="66" charset="0"/>
                        </a:rPr>
                        <a:t>Key </a:t>
                      </a: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Vocabulary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latin typeface="Ink Free" panose="03080402000500000000" pitchFamily="66" charset="0"/>
                        </a:rPr>
                        <a:t>Cover/Spine/Title</a:t>
                      </a:r>
                      <a:r>
                        <a:rPr lang="en-GB" sz="1200" b="0" baseline="0" dirty="0" smtClean="0">
                          <a:latin typeface="Ink Free" panose="03080402000500000000" pitchFamily="66" charset="0"/>
                        </a:rPr>
                        <a:t>/Blurb</a:t>
                      </a:r>
                      <a:endParaRPr lang="en-GB" sz="1200" b="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3056404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Less/More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873145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Season/Spring/Autumn/Winter</a:t>
                      </a:r>
                      <a:r>
                        <a:rPr lang="en-GB" sz="1200" baseline="0" dirty="0" smtClean="0">
                          <a:latin typeface="Ink Free" panose="03080402000500000000" pitchFamily="66" charset="0"/>
                        </a:rPr>
                        <a:t>/Summer</a:t>
                      </a: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4400979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Grow</a:t>
                      </a: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072243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Fruit/Vegetable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82624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078B7C6-8360-44D3-9258-FE0053C4CED2}"/>
              </a:ext>
            </a:extLst>
          </p:cNvPr>
          <p:cNvSpPr txBox="1"/>
          <p:nvPr/>
        </p:nvSpPr>
        <p:spPr>
          <a:xfrm>
            <a:off x="204699" y="156214"/>
            <a:ext cx="3575545" cy="3508653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C&amp;L, Phonics &amp; </a:t>
            </a:r>
            <a:r>
              <a:rPr lang="en-GB" sz="1200" b="1" u="sng" dirty="0" smtClean="0">
                <a:latin typeface="SassoonPrimaryType" pitchFamily="2" charset="0"/>
              </a:rPr>
              <a:t>Literacy</a:t>
            </a:r>
            <a:r>
              <a:rPr lang="en-GB" sz="1200" dirty="0" smtClean="0">
                <a:latin typeface="SassoonPrimaryType" pitchFamily="2" charset="0"/>
              </a:rPr>
              <a:t>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understand and follow simple instructions and questions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and retell the story ‘The Enormous Turnip’.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>
                <a:latin typeface="SassoonPrimaryType" pitchFamily="2" charset="0"/>
              </a:rPr>
              <a:t>will know and use vocabulary linked to </a:t>
            </a:r>
            <a:r>
              <a:rPr lang="en-GB" sz="1200" dirty="0" smtClean="0">
                <a:latin typeface="SassoonPrimaryType" pitchFamily="2" charset="0"/>
              </a:rPr>
              <a:t>the </a:t>
            </a:r>
            <a:r>
              <a:rPr lang="en-GB" sz="1200" dirty="0">
                <a:latin typeface="SassoonPrimaryType" pitchFamily="2" charset="0"/>
              </a:rPr>
              <a:t>theme ‘How does your garden grow?’ including seeds, beans, fruit, vegetables.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the names of different parts of a book including the cover, title, author.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read and re-read a selection of books to engage in conversations about the story, develop understanding and learn new vocabulary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identify similar sounds in words (alliteration/Aspect 5 of Super Sonic Phonics).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distinguish between the differences in vocal sounds (Aspect 6 of Super Sonic Phonics).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know how to draw diagonal lines.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9C6A523-5BE9-4D06-9947-98EF4E15BC3F}"/>
              </a:ext>
            </a:extLst>
          </p:cNvPr>
          <p:cNvSpPr txBox="1"/>
          <p:nvPr/>
        </p:nvSpPr>
        <p:spPr>
          <a:xfrm>
            <a:off x="3828808" y="4055262"/>
            <a:ext cx="3736101" cy="2308324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Understanding the </a:t>
            </a:r>
            <a:r>
              <a:rPr lang="en-GB" sz="1200" b="1" u="sng" dirty="0" smtClean="0">
                <a:latin typeface="SassoonPrimaryType" pitchFamily="2" charset="0"/>
              </a:rPr>
              <a:t>World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find out about Spring and know before it was Winter and next it will be Summer, then Autumn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the name of the town that our school is in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that seeds can turn into plants. </a:t>
            </a:r>
            <a:endParaRPr lang="en-GB" sz="1200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begin to understand how it takes time to grow fruit and vegetables. </a:t>
            </a:r>
            <a:endParaRPr lang="en-GB" sz="1200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plant and </a:t>
            </a:r>
            <a:r>
              <a:rPr lang="en-GB" sz="1200" dirty="0" smtClean="0">
                <a:latin typeface="SassoonPrimaryType" pitchFamily="2" charset="0"/>
              </a:rPr>
              <a:t>grow </a:t>
            </a:r>
            <a:r>
              <a:rPr lang="en-GB" sz="1200" dirty="0">
                <a:latin typeface="SassoonPrimaryType" pitchFamily="2" charset="0"/>
              </a:rPr>
              <a:t>a </a:t>
            </a:r>
            <a:r>
              <a:rPr lang="en-GB" sz="1200" dirty="0" smtClean="0">
                <a:latin typeface="SassoonPrimaryType" pitchFamily="2" charset="0"/>
              </a:rPr>
              <a:t>fruit/vegetable/herb.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find out about Palm Sunday. </a:t>
            </a:r>
            <a:endParaRPr lang="en-GB" sz="1200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some people celebrate </a:t>
            </a:r>
            <a:r>
              <a:rPr lang="en-GB" sz="1200" dirty="0" smtClean="0">
                <a:latin typeface="SassoonPrimaryType" pitchFamily="2" charset="0"/>
              </a:rPr>
              <a:t>Easter.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FA56571-F201-4E22-AD7A-6458C5081D33}"/>
              </a:ext>
            </a:extLst>
          </p:cNvPr>
          <p:cNvSpPr txBox="1"/>
          <p:nvPr/>
        </p:nvSpPr>
        <p:spPr>
          <a:xfrm>
            <a:off x="7830462" y="3778263"/>
            <a:ext cx="2549319" cy="2862322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Expressive Arts &amp; </a:t>
            </a:r>
            <a:r>
              <a:rPr lang="en-GB" b="1" u="sng" dirty="0" smtClean="0">
                <a:latin typeface="Comic Sans MS" panose="030F0702030302020204" pitchFamily="66" charset="0"/>
              </a:rPr>
              <a:t>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1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the nursery rhymes/songs: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- </a:t>
            </a:r>
            <a:r>
              <a:rPr lang="en-GB" sz="1200" dirty="0">
                <a:latin typeface="SassoonPrimaryType" pitchFamily="2" charset="0"/>
              </a:rPr>
              <a:t>5 Currant </a:t>
            </a:r>
            <a:r>
              <a:rPr lang="en-GB" sz="1200" dirty="0" smtClean="0">
                <a:latin typeface="SassoonPrimaryType" pitchFamily="2" charset="0"/>
              </a:rPr>
              <a:t>Buns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 – Three </a:t>
            </a:r>
            <a:r>
              <a:rPr lang="en-GB" sz="1200" dirty="0">
                <a:latin typeface="SassoonPrimaryType" pitchFamily="2" charset="0"/>
              </a:rPr>
              <a:t>Blind Mice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- </a:t>
            </a:r>
            <a:r>
              <a:rPr lang="en-GB" sz="1200" dirty="0">
                <a:latin typeface="SassoonPrimaryType" pitchFamily="2" charset="0"/>
              </a:rPr>
              <a:t>Old Macdonald Had a Farm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explore painting with a range of tools such as cotton buds, vegetables, </a:t>
            </a:r>
            <a:r>
              <a:rPr lang="en-GB" sz="1200" dirty="0" smtClean="0">
                <a:latin typeface="SassoonPrimaryType" pitchFamily="2" charset="0"/>
              </a:rPr>
              <a:t>toothbrushes. </a:t>
            </a:r>
            <a:r>
              <a:rPr lang="en-GB" sz="1200" dirty="0" err="1">
                <a:latin typeface="SassoonPrimaryType" pitchFamily="2" charset="0"/>
              </a:rPr>
              <a:t>etc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endParaRPr lang="en-GB" sz="1200" dirty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explore and make art in the style of Piet </a:t>
            </a:r>
            <a:r>
              <a:rPr lang="en-GB" sz="1200" dirty="0" smtClean="0">
                <a:latin typeface="SassoonPrimaryType" pitchFamily="2" charset="0"/>
              </a:rPr>
              <a:t>Mondrian.</a:t>
            </a:r>
          </a:p>
          <a:p>
            <a:endParaRPr lang="en-GB" sz="1200" b="1" dirty="0">
              <a:latin typeface="SassoonPrimaryType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23911F2-5E3A-4945-9CE5-D754BEBA15F1}"/>
              </a:ext>
            </a:extLst>
          </p:cNvPr>
          <p:cNvSpPr txBox="1"/>
          <p:nvPr/>
        </p:nvSpPr>
        <p:spPr>
          <a:xfrm>
            <a:off x="308423" y="5701289"/>
            <a:ext cx="2965134" cy="1015663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how to ride a tricycle using </a:t>
            </a:r>
            <a:r>
              <a:rPr lang="en-GB" sz="1200" dirty="0" smtClean="0">
                <a:latin typeface="SassoonPrimaryType" pitchFamily="2" charset="0"/>
              </a:rPr>
              <a:t>the pedals.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how to jump over objects or off a step </a:t>
            </a:r>
            <a:endParaRPr lang="en-GB" sz="1200" b="1" u="sng" dirty="0" smtClean="0">
              <a:latin typeface="SassoonPrimaryType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D4B267C-EC90-43B8-B301-152C72BBDAB0}"/>
              </a:ext>
            </a:extLst>
          </p:cNvPr>
          <p:cNvSpPr txBox="1"/>
          <p:nvPr/>
        </p:nvSpPr>
        <p:spPr>
          <a:xfrm>
            <a:off x="4280952" y="2876434"/>
            <a:ext cx="4233335" cy="36933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How Does Your Garden Grow?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1F907336-AC06-407B-9169-29C15CEF8A2E}"/>
              </a:ext>
            </a:extLst>
          </p:cNvPr>
          <p:cNvGrpSpPr/>
          <p:nvPr/>
        </p:nvGrpSpPr>
        <p:grpSpPr>
          <a:xfrm>
            <a:off x="3828809" y="2464142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:a16="http://schemas.microsoft.com/office/drawing/2014/main" xmlns="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:a16="http://schemas.microsoft.com/office/drawing/2014/main" xmlns="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:a16="http://schemas.microsoft.com/office/drawing/2014/main" xmlns="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:a16="http://schemas.microsoft.com/office/drawing/2014/main" xmlns="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269B91D-84A5-4D71-A40F-7578C168F866}"/>
              </a:ext>
            </a:extLst>
          </p:cNvPr>
          <p:cNvSpPr txBox="1"/>
          <p:nvPr/>
        </p:nvSpPr>
        <p:spPr>
          <a:xfrm>
            <a:off x="9214342" y="124450"/>
            <a:ext cx="2670438" cy="3362459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Polite Reminders</a:t>
            </a:r>
            <a:endParaRPr lang="en-GB" sz="1000" b="1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to have a filled water bottle in school every day, </a:t>
            </a:r>
            <a:r>
              <a:rPr lang="en-GB" sz="1600" b="1" u="sng" dirty="0" smtClean="0">
                <a:latin typeface="Comic Sans MS" panose="030F0702030302020204" pitchFamily="66" charset="0"/>
              </a:rPr>
              <a:t>no juice please.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your child has spare clothes in their pump bag.</a:t>
            </a:r>
            <a:endParaRPr lang="en-GB" sz="105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all of you child’s clothes are labelled with their name.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could you ensure that your child’s hair is tied up in a </a:t>
            </a:r>
            <a:r>
              <a:rPr lang="en-GB" sz="1050" b="1" dirty="0" smtClean="0">
                <a:latin typeface="Comic Sans MS" panose="030F0702030302020204" pitchFamily="66" charset="0"/>
              </a:rPr>
              <a:t>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 bring your child’s library book into school every Monday to be changed.</a:t>
            </a:r>
            <a:endParaRPr lang="en-GB" sz="1050" b="1" dirty="0" smtClean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050" b="1" dirty="0" smtClean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9C6A523-5BE9-4D06-9947-98EF4E15BC3F}"/>
              </a:ext>
            </a:extLst>
          </p:cNvPr>
          <p:cNvSpPr txBox="1"/>
          <p:nvPr/>
        </p:nvSpPr>
        <p:spPr>
          <a:xfrm>
            <a:off x="4157252" y="929204"/>
            <a:ext cx="4520961" cy="1200329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Personal, Social &amp; Emotional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show confidence walking around our local area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</a:t>
            </a:r>
            <a:r>
              <a:rPr lang="en-GB" sz="1200" dirty="0" smtClean="0">
                <a:latin typeface="SassoonPrimaryType" pitchFamily="2" charset="0"/>
              </a:rPr>
              <a:t>know that I need </a:t>
            </a:r>
            <a:r>
              <a:rPr lang="en-GB" sz="1200" dirty="0">
                <a:latin typeface="SassoonPrimaryType" pitchFamily="2" charset="0"/>
              </a:rPr>
              <a:t>to exercise to be </a:t>
            </a:r>
            <a:r>
              <a:rPr lang="en-GB" sz="1200" dirty="0" smtClean="0">
                <a:latin typeface="SassoonPrimaryType" pitchFamily="2" charset="0"/>
              </a:rPr>
              <a:t>healthy.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take turns whilst playing and </a:t>
            </a:r>
            <a:r>
              <a:rPr lang="en-GB" sz="1200" dirty="0" smtClean="0">
                <a:latin typeface="SassoonPrimaryType" pitchFamily="2" charset="0"/>
              </a:rPr>
              <a:t>I will wait patiently </a:t>
            </a:r>
            <a:r>
              <a:rPr lang="en-GB" sz="1200" dirty="0">
                <a:latin typeface="SassoonPrimaryType" pitchFamily="2" charset="0"/>
              </a:rPr>
              <a:t>to have a </a:t>
            </a:r>
            <a:r>
              <a:rPr lang="en-GB" sz="1200" dirty="0" smtClean="0">
                <a:latin typeface="SassoonPrimaryType" pitchFamily="2" charset="0"/>
              </a:rPr>
              <a:t>go.</a:t>
            </a:r>
            <a:endParaRPr lang="en-GB" sz="1200" dirty="0" smtClean="0">
              <a:latin typeface="SassoonPrimaryType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FA56571-F201-4E22-AD7A-6458C5081D33}"/>
              </a:ext>
            </a:extLst>
          </p:cNvPr>
          <p:cNvSpPr txBox="1"/>
          <p:nvPr/>
        </p:nvSpPr>
        <p:spPr>
          <a:xfrm>
            <a:off x="360454" y="3805915"/>
            <a:ext cx="2719377" cy="1754326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Maths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</a:t>
            </a:r>
            <a:r>
              <a:rPr lang="en-GB" sz="1200" dirty="0" smtClean="0">
                <a:latin typeface="SassoonPrimaryType" pitchFamily="2" charset="0"/>
              </a:rPr>
              <a:t>count to 10.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 I  </a:t>
            </a:r>
            <a:r>
              <a:rPr lang="en-GB" sz="1200" dirty="0">
                <a:latin typeface="SassoonPrimaryType" pitchFamily="2" charset="0"/>
              </a:rPr>
              <a:t>will identify </a:t>
            </a:r>
            <a:r>
              <a:rPr lang="en-GB" sz="1200" dirty="0" smtClean="0">
                <a:latin typeface="SassoonPrimaryType" pitchFamily="2" charset="0"/>
              </a:rPr>
              <a:t>amounts of objects which are more and less.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use positional language including on top, under, next to and behind.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match objects that are the same.  </a:t>
            </a:r>
            <a:endParaRPr lang="en-GB" sz="1200" b="1" u="sng" dirty="0" smtClean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11941</TotalTime>
  <Words>519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Ink Free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41</cp:revision>
  <cp:lastPrinted>2023-11-02T12:15:03Z</cp:lastPrinted>
  <dcterms:created xsi:type="dcterms:W3CDTF">2021-11-04T19:05:48Z</dcterms:created>
  <dcterms:modified xsi:type="dcterms:W3CDTF">2024-02-26T13:55:30Z</dcterms:modified>
</cp:coreProperties>
</file>