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Spring 1  3.01.24-16.02.24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99740"/>
              </p:ext>
            </p:extLst>
          </p:nvPr>
        </p:nvGraphicFramePr>
        <p:xfrm>
          <a:off x="10643984" y="3683779"/>
          <a:ext cx="1241364" cy="326398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="" xmlns:a16="http://schemas.microsoft.com/office/drawing/2014/main" val="50766947"/>
                    </a:ext>
                  </a:extLst>
                </a:gridCol>
              </a:tblGrid>
              <a:tr h="63983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Vocabulary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3056404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Melting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873145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Winter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4400979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Hot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0722435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Cold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8262451"/>
                  </a:ext>
                </a:extLst>
              </a:tr>
              <a:tr h="370432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Winter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9979465"/>
                  </a:ext>
                </a:extLst>
              </a:tr>
              <a:tr h="59844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smtClean="0">
                          <a:latin typeface="Ink Free" panose="03080402000500000000" pitchFamily="66" charset="0"/>
                        </a:rPr>
                        <a:t>Short/Long</a:t>
                      </a: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5537882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162261" y="240697"/>
            <a:ext cx="3575545" cy="2769989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C&amp;L, Phonics &amp; </a:t>
            </a:r>
            <a:r>
              <a:rPr lang="en-GB" b="1" u="sng" dirty="0" smtClean="0">
                <a:latin typeface="Comic Sans MS" panose="030F0702030302020204" pitchFamily="66" charset="0"/>
              </a:rPr>
              <a:t>Literacy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understand and follow simple instructions.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and retell the story ‘The Snowman’.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and use vocabulary linked to </a:t>
            </a:r>
            <a:r>
              <a:rPr lang="en-GB" sz="1200" dirty="0" smtClean="0">
                <a:latin typeface="SassoonPrimaryInfant" pitchFamily="2" charset="0"/>
              </a:rPr>
              <a:t>the theme </a:t>
            </a:r>
            <a:r>
              <a:rPr lang="en-GB" sz="1200" dirty="0">
                <a:latin typeface="SassoonPrimaryInfant" pitchFamily="2" charset="0"/>
              </a:rPr>
              <a:t>‘Winter Wonderland!’ including Winter, ice, snow.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print has different purposes by exploring menus, magazines, newspapers, labels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 I </a:t>
            </a:r>
            <a:r>
              <a:rPr lang="en-GB" sz="1200" dirty="0">
                <a:latin typeface="SassoonPrimaryInfant" pitchFamily="2" charset="0"/>
              </a:rPr>
              <a:t>will read and re-read a selection of books to engage in conversations about the story, develop understanding and learn new </a:t>
            </a:r>
            <a:r>
              <a:rPr lang="en-GB" sz="1200" dirty="0" smtClean="0">
                <a:latin typeface="SassoonPrimaryInfant" pitchFamily="2" charset="0"/>
              </a:rPr>
              <a:t>vocabulary.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familiar words with the same initial sound such as mum and milk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 I will </a:t>
            </a:r>
            <a:r>
              <a:rPr lang="en-GB" sz="1200" dirty="0">
                <a:latin typeface="SassoonPrimaryInfant" pitchFamily="2" charset="0"/>
              </a:rPr>
              <a:t>know how to draw circles.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en-GB" sz="1200" dirty="0">
              <a:latin typeface="SassoonPrimaryInfant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28808" y="4055262"/>
            <a:ext cx="3736101" cy="2308324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Understanding the </a:t>
            </a:r>
            <a:r>
              <a:rPr lang="en-GB" b="1" u="sng" dirty="0" smtClean="0">
                <a:latin typeface="Comic Sans MS" panose="030F0702030302020204" pitchFamily="66" charset="0"/>
              </a:rPr>
              <a:t>World</a:t>
            </a:r>
          </a:p>
          <a:p>
            <a:pPr algn="ctr"/>
            <a:endParaRPr lang="en-GB" b="1" u="sng" dirty="0"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find out about Chinese New Year. The Year of the Rabbit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about hot and cold places in our world.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make collections of natural materials to investigate and talk about.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materials change when melting.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look at photos of different churches in Little </a:t>
            </a:r>
            <a:r>
              <a:rPr lang="en-GB" sz="1200" dirty="0" err="1">
                <a:latin typeface="SassoonPrimaryInfant" pitchFamily="2" charset="0"/>
              </a:rPr>
              <a:t>Hulton</a:t>
            </a:r>
            <a:r>
              <a:rPr lang="en-GB" sz="1200" dirty="0">
                <a:latin typeface="SassoonPrimaryInfant" pitchFamily="2" charset="0"/>
              </a:rPr>
              <a:t>/</a:t>
            </a:r>
            <a:r>
              <a:rPr lang="en-GB" sz="1200" dirty="0" err="1">
                <a:latin typeface="SassoonPrimaryInfant" pitchFamily="2" charset="0"/>
              </a:rPr>
              <a:t>Walkden</a:t>
            </a:r>
            <a:r>
              <a:rPr lang="en-GB" sz="1200" dirty="0">
                <a:latin typeface="SassoonPrimaryInfant" pitchFamily="2" charset="0"/>
              </a:rPr>
              <a:t>. </a:t>
            </a:r>
            <a:endParaRPr lang="en-GB" sz="1200" dirty="0" smtClean="0">
              <a:latin typeface="SassoonPrimaryInfant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select an app on an iPad.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830462" y="3778263"/>
            <a:ext cx="2549319" cy="2862322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b="1" dirty="0" smtClean="0">
              <a:latin typeface="SassoonPrimaryType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the nursery rhymes/songs: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SassoonPrimaryInfant" pitchFamily="2" charset="0"/>
              </a:rPr>
              <a:t>5 </a:t>
            </a:r>
            <a:r>
              <a:rPr lang="en-GB" sz="1200" dirty="0">
                <a:latin typeface="SassoonPrimaryInfant" pitchFamily="2" charset="0"/>
              </a:rPr>
              <a:t>Little Speckled Frogs </a:t>
            </a:r>
          </a:p>
          <a:p>
            <a:pPr marL="171450" indent="-171450">
              <a:buFontTx/>
              <a:buChar char="-"/>
            </a:pPr>
            <a:r>
              <a:rPr lang="en-GB" sz="1200" dirty="0" smtClean="0">
                <a:latin typeface="SassoonPrimaryInfant" pitchFamily="2" charset="0"/>
              </a:rPr>
              <a:t>If </a:t>
            </a:r>
            <a:r>
              <a:rPr lang="en-GB" sz="1200" dirty="0">
                <a:latin typeface="SassoonPrimaryInfant" pitchFamily="2" charset="0"/>
              </a:rPr>
              <a:t>You’re Happy and You Know It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Tx/>
              <a:buChar char="-"/>
            </a:pPr>
            <a:r>
              <a:rPr lang="en-GB" sz="1200" dirty="0" err="1" smtClean="0">
                <a:latin typeface="SassoonPrimaryInfant" pitchFamily="2" charset="0"/>
              </a:rPr>
              <a:t>Incy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 err="1">
                <a:latin typeface="SassoonPrimaryInfant" pitchFamily="2" charset="0"/>
              </a:rPr>
              <a:t>Wincy</a:t>
            </a:r>
            <a:r>
              <a:rPr lang="en-GB" sz="1200" dirty="0">
                <a:latin typeface="SassoonPrimaryInfant" pitchFamily="2" charset="0"/>
              </a:rPr>
              <a:t> </a:t>
            </a:r>
            <a:r>
              <a:rPr lang="en-GB" sz="1200" dirty="0" smtClean="0">
                <a:latin typeface="SassoonPrimaryInfant" pitchFamily="2" charset="0"/>
              </a:rPr>
              <a:t>Spider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draw to represent ideas like movement and loud noises.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explore colour mixing. </a:t>
            </a:r>
            <a:endParaRPr lang="en-GB" sz="1200" dirty="0" smtClean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use pencils to draw closed shapes such as squares and rectangles. 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400431" y="3181309"/>
            <a:ext cx="2965134" cy="1477328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walk forward along a bench, watching </a:t>
            </a:r>
            <a:r>
              <a:rPr lang="en-GB" sz="1200" dirty="0" smtClean="0">
                <a:latin typeface="SassoonPrimaryInfant" pitchFamily="2" charset="0"/>
              </a:rPr>
              <a:t>my </a:t>
            </a:r>
            <a:r>
              <a:rPr lang="en-GB" sz="1200" dirty="0">
                <a:latin typeface="SassoonPrimaryInfant" pitchFamily="2" charset="0"/>
              </a:rPr>
              <a:t>feet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</a:t>
            </a:r>
            <a:r>
              <a:rPr lang="en-GB" sz="1200" dirty="0">
                <a:latin typeface="SassoonPrimaryInfant" pitchFamily="2" charset="0"/>
              </a:rPr>
              <a:t>know how to jump off a low step, landing on two </a:t>
            </a:r>
            <a:r>
              <a:rPr lang="en-GB" sz="1200" dirty="0" smtClean="0">
                <a:latin typeface="SassoonPrimaryInfant" pitchFamily="2" charset="0"/>
              </a:rPr>
              <a:t>feet.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use hammers to hit a large headed nail.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D4B267C-EC90-43B8-B301-152C72BBDAB0}"/>
              </a:ext>
            </a:extLst>
          </p:cNvPr>
          <p:cNvSpPr txBox="1"/>
          <p:nvPr/>
        </p:nvSpPr>
        <p:spPr>
          <a:xfrm>
            <a:off x="4157252" y="2801100"/>
            <a:ext cx="4233335" cy="5847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669243242">
                  <a:custGeom>
                    <a:avLst/>
                    <a:gdLst>
                      <a:gd name="connsiteX0" fmla="*/ 0 w 3964220"/>
                      <a:gd name="connsiteY0" fmla="*/ 0 h 584775"/>
                      <a:gd name="connsiteX1" fmla="*/ 3964220 w 3964220"/>
                      <a:gd name="connsiteY1" fmla="*/ 0 h 584775"/>
                      <a:gd name="connsiteX2" fmla="*/ 3964220 w 3964220"/>
                      <a:gd name="connsiteY2" fmla="*/ 584775 h 584775"/>
                      <a:gd name="connsiteX3" fmla="*/ 0 w 3964220"/>
                      <a:gd name="connsiteY3" fmla="*/ 584775 h 584775"/>
                      <a:gd name="connsiteX4" fmla="*/ 0 w 3964220"/>
                      <a:gd name="connsiteY4" fmla="*/ 0 h 5847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964220" h="584775" fill="none" extrusionOk="0">
                        <a:moveTo>
                          <a:pt x="0" y="0"/>
                        </a:moveTo>
                        <a:cubicBezTo>
                          <a:pt x="401851" y="-94714"/>
                          <a:pt x="3213127" y="-38293"/>
                          <a:pt x="3964220" y="0"/>
                        </a:cubicBezTo>
                        <a:cubicBezTo>
                          <a:pt x="3955015" y="123320"/>
                          <a:pt x="3985888" y="431055"/>
                          <a:pt x="3964220" y="584775"/>
                        </a:cubicBezTo>
                        <a:cubicBezTo>
                          <a:pt x="3217706" y="589858"/>
                          <a:pt x="740590" y="567936"/>
                          <a:pt x="0" y="584775"/>
                        </a:cubicBezTo>
                        <a:cubicBezTo>
                          <a:pt x="16228" y="487060"/>
                          <a:pt x="-10423" y="185619"/>
                          <a:pt x="0" y="0"/>
                        </a:cubicBezTo>
                        <a:close/>
                      </a:path>
                      <a:path w="3964220" h="584775" stroke="0" extrusionOk="0">
                        <a:moveTo>
                          <a:pt x="0" y="0"/>
                        </a:moveTo>
                        <a:cubicBezTo>
                          <a:pt x="1814686" y="89012"/>
                          <a:pt x="3451351" y="90319"/>
                          <a:pt x="3964220" y="0"/>
                        </a:cubicBezTo>
                        <a:cubicBezTo>
                          <a:pt x="3916235" y="81983"/>
                          <a:pt x="3992178" y="511588"/>
                          <a:pt x="3964220" y="584775"/>
                        </a:cubicBezTo>
                        <a:cubicBezTo>
                          <a:pt x="2896499" y="429174"/>
                          <a:pt x="1596068" y="424834"/>
                          <a:pt x="0" y="584775"/>
                        </a:cubicBezTo>
                        <a:cubicBezTo>
                          <a:pt x="4456" y="414434"/>
                          <a:pt x="41723" y="140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3200" b="1" u="sng" dirty="0" smtClean="0">
                <a:latin typeface="Comic Sans MS" panose="030F0702030302020204" pitchFamily="66" charset="0"/>
              </a:rPr>
              <a:t>Winter Wonderland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828809" y="2464142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=""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=""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=""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=""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600986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all of you child’s clothes are labelled with their name.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make an orderly queue at the green gate when collecting your child.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encourage your child to put their own shoes on, put their coat on and zip it up.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157252" y="929204"/>
            <a:ext cx="4520961" cy="1323439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latin typeface="Comic Sans MS" panose="030F0702030302020204" pitchFamily="66" charset="0"/>
              </a:rPr>
              <a:t>Personal, Social &amp; Emotional</a:t>
            </a:r>
          </a:p>
          <a:p>
            <a:pPr algn="ctr"/>
            <a:endParaRPr lang="en-GB" sz="1600" b="1" u="sng" dirty="0" smtClean="0">
              <a:latin typeface="Comic Sans MS" panose="030F0702030302020204" pitchFamily="66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If I need help </a:t>
            </a: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will know that adults in Nursery can help 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learn </a:t>
            </a:r>
            <a:r>
              <a:rPr lang="en-GB" sz="1200" dirty="0">
                <a:latin typeface="SassoonPrimaryInfant" pitchFamily="2" charset="0"/>
              </a:rPr>
              <a:t>how to look after and tidy up </a:t>
            </a:r>
            <a:r>
              <a:rPr lang="en-GB" sz="1200" dirty="0" smtClean="0">
                <a:latin typeface="SassoonPrimaryInfant" pitchFamily="2" charset="0"/>
              </a:rPr>
              <a:t>resources in my school.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will know that water is a healthy option to drink.</a:t>
            </a:r>
            <a:endParaRPr lang="en-GB" sz="1200" dirty="0">
              <a:latin typeface="SassoonPrimaryInfant" pitchFamily="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know how to play partner </a:t>
            </a:r>
            <a:r>
              <a:rPr lang="en-GB" sz="1200" dirty="0" smtClean="0">
                <a:latin typeface="SassoonPrimaryInfant" pitchFamily="2" charset="0"/>
              </a:rPr>
              <a:t>games with my friends.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425519" y="4793926"/>
            <a:ext cx="2719377" cy="1846659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Maths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count in correspondence to 5, knowing that the total is 5.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show ‘finger numbers’ up to 5</a:t>
            </a:r>
            <a:r>
              <a:rPr lang="en-GB" sz="1200" dirty="0" smtClean="0">
                <a:latin typeface="SassoonPrimaryInfant" pitchFamily="2" charset="0"/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I</a:t>
            </a:r>
            <a:r>
              <a:rPr lang="en-GB" sz="1200" dirty="0" smtClean="0">
                <a:latin typeface="SassoonPrimaryInfant" pitchFamily="2" charset="0"/>
              </a:rPr>
              <a:t> </a:t>
            </a:r>
            <a:r>
              <a:rPr lang="en-GB" sz="1200" dirty="0">
                <a:latin typeface="SassoonPrimaryInfant" pitchFamily="2" charset="0"/>
              </a:rPr>
              <a:t>will use language including tall, long, short.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Infant" pitchFamily="2" charset="0"/>
              </a:rPr>
              <a:t>I </a:t>
            </a:r>
            <a:r>
              <a:rPr lang="en-GB" sz="1200" dirty="0">
                <a:latin typeface="SassoonPrimaryInfant" pitchFamily="2" charset="0"/>
              </a:rPr>
              <a:t>will begin to identify some </a:t>
            </a:r>
            <a:r>
              <a:rPr lang="en-GB" sz="1200" dirty="0" smtClean="0">
                <a:latin typeface="SassoonPrimaryInfant" pitchFamily="2" charset="0"/>
              </a:rPr>
              <a:t>2D shapes.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b="1" u="sng" dirty="0" smtClean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11911</TotalTime>
  <Words>535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Ink Free</vt:lpstr>
      <vt:lpstr>SassoonPrimaryInfant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36</cp:revision>
  <cp:lastPrinted>2023-11-02T12:15:03Z</cp:lastPrinted>
  <dcterms:created xsi:type="dcterms:W3CDTF">2021-11-04T19:05:48Z</dcterms:created>
  <dcterms:modified xsi:type="dcterms:W3CDTF">2024-01-04T08:19:16Z</dcterms:modified>
</cp:coreProperties>
</file>